
<file path=[Content_Types].xml><?xml version="1.0" encoding="utf-8"?>
<Types xmlns="http://schemas.openxmlformats.org/package/2006/content-types">
  <Default Extension="0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8" r:id="rId3"/>
    <p:sldId id="269" r:id="rId4"/>
    <p:sldId id="266" r:id="rId5"/>
    <p:sldId id="258" r:id="rId6"/>
    <p:sldId id="257" r:id="rId7"/>
    <p:sldId id="261" r:id="rId8"/>
    <p:sldId id="262" r:id="rId9"/>
    <p:sldId id="26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F52766-CAA8-46E8-A049-CB62F446B84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857A221-0282-4B02-B09C-5029261023B9}">
      <dgm:prSet/>
      <dgm:spPr/>
      <dgm:t>
        <a:bodyPr/>
        <a:lstStyle/>
        <a:p>
          <a:r>
            <a:rPr lang="en-US"/>
            <a:t>The COVID-19 pandemic has led to an devasting number of illnesses and deaths all over the world.</a:t>
          </a:r>
        </a:p>
      </dgm:t>
    </dgm:pt>
    <dgm:pt modelId="{263A492D-CA76-48C6-9EA0-999D163D55E1}" type="parTrans" cxnId="{C804C703-513B-4772-8B1D-0589612DA38B}">
      <dgm:prSet/>
      <dgm:spPr/>
      <dgm:t>
        <a:bodyPr/>
        <a:lstStyle/>
        <a:p>
          <a:endParaRPr lang="en-US"/>
        </a:p>
      </dgm:t>
    </dgm:pt>
    <dgm:pt modelId="{13B93CE3-80B6-4FB7-B548-495838953ABD}" type="sibTrans" cxnId="{C804C703-513B-4772-8B1D-0589612DA38B}">
      <dgm:prSet/>
      <dgm:spPr/>
      <dgm:t>
        <a:bodyPr/>
        <a:lstStyle/>
        <a:p>
          <a:endParaRPr lang="en-US"/>
        </a:p>
      </dgm:t>
    </dgm:pt>
    <dgm:pt modelId="{5AE1287E-9AF7-4A95-B990-812BC73A0443}">
      <dgm:prSet/>
      <dgm:spPr/>
      <dgm:t>
        <a:bodyPr/>
        <a:lstStyle/>
        <a:p>
          <a:r>
            <a:rPr lang="en-US"/>
            <a:t>Vaccinations look promising.</a:t>
          </a:r>
        </a:p>
      </dgm:t>
    </dgm:pt>
    <dgm:pt modelId="{57F77A8F-DF67-4EB8-BBAF-77F719D0CD8A}" type="parTrans" cxnId="{233C4418-D9C0-454F-98DA-0020942EE819}">
      <dgm:prSet/>
      <dgm:spPr/>
      <dgm:t>
        <a:bodyPr/>
        <a:lstStyle/>
        <a:p>
          <a:endParaRPr lang="en-US"/>
        </a:p>
      </dgm:t>
    </dgm:pt>
    <dgm:pt modelId="{FD4FF761-F39A-463D-8F95-F5C141D201E5}" type="sibTrans" cxnId="{233C4418-D9C0-454F-98DA-0020942EE819}">
      <dgm:prSet/>
      <dgm:spPr/>
      <dgm:t>
        <a:bodyPr/>
        <a:lstStyle/>
        <a:p>
          <a:endParaRPr lang="en-US"/>
        </a:p>
      </dgm:t>
    </dgm:pt>
    <dgm:pt modelId="{C8DF95C7-D36E-4A1F-B988-5466FB217D0E}">
      <dgm:prSet/>
      <dgm:spPr/>
      <dgm:t>
        <a:bodyPr/>
        <a:lstStyle/>
        <a:p>
          <a:r>
            <a:rPr lang="en-US"/>
            <a:t>But what about our nutrition status?</a:t>
          </a:r>
        </a:p>
      </dgm:t>
    </dgm:pt>
    <dgm:pt modelId="{B72AE2B2-85C9-4B7D-81A9-0017206DA63E}" type="parTrans" cxnId="{0389A9D7-6EE8-4C0A-AA4E-F7DDE9249617}">
      <dgm:prSet/>
      <dgm:spPr/>
      <dgm:t>
        <a:bodyPr/>
        <a:lstStyle/>
        <a:p>
          <a:endParaRPr lang="en-US"/>
        </a:p>
      </dgm:t>
    </dgm:pt>
    <dgm:pt modelId="{7E1D6A6F-A797-4B0D-9E15-271EB4EC4AEF}" type="sibTrans" cxnId="{0389A9D7-6EE8-4C0A-AA4E-F7DDE9249617}">
      <dgm:prSet/>
      <dgm:spPr/>
      <dgm:t>
        <a:bodyPr/>
        <a:lstStyle/>
        <a:p>
          <a:endParaRPr lang="en-US"/>
        </a:p>
      </dgm:t>
    </dgm:pt>
    <dgm:pt modelId="{1C7DDD37-5A59-4E70-A36E-C325A74E38F6}" type="pres">
      <dgm:prSet presAssocID="{00F52766-CAA8-46E8-A049-CB62F446B840}" presName="vert0" presStyleCnt="0">
        <dgm:presLayoutVars>
          <dgm:dir/>
          <dgm:animOne val="branch"/>
          <dgm:animLvl val="lvl"/>
        </dgm:presLayoutVars>
      </dgm:prSet>
      <dgm:spPr/>
    </dgm:pt>
    <dgm:pt modelId="{B9816152-C987-4A59-BF7B-BC4DB605413C}" type="pres">
      <dgm:prSet presAssocID="{1857A221-0282-4B02-B09C-5029261023B9}" presName="thickLine" presStyleLbl="alignNode1" presStyleIdx="0" presStyleCnt="3"/>
      <dgm:spPr/>
    </dgm:pt>
    <dgm:pt modelId="{21EDA748-8436-4A9C-A671-3ED009EF88EB}" type="pres">
      <dgm:prSet presAssocID="{1857A221-0282-4B02-B09C-5029261023B9}" presName="horz1" presStyleCnt="0"/>
      <dgm:spPr/>
    </dgm:pt>
    <dgm:pt modelId="{21828FD0-E646-4CCB-9559-3991C3FF414F}" type="pres">
      <dgm:prSet presAssocID="{1857A221-0282-4B02-B09C-5029261023B9}" presName="tx1" presStyleLbl="revTx" presStyleIdx="0" presStyleCnt="3"/>
      <dgm:spPr/>
    </dgm:pt>
    <dgm:pt modelId="{8BF7BB7B-535B-4580-A0ED-0CD4A41623FF}" type="pres">
      <dgm:prSet presAssocID="{1857A221-0282-4B02-B09C-5029261023B9}" presName="vert1" presStyleCnt="0"/>
      <dgm:spPr/>
    </dgm:pt>
    <dgm:pt modelId="{9550507C-7A38-4640-ADB8-0B8210DF9D5E}" type="pres">
      <dgm:prSet presAssocID="{5AE1287E-9AF7-4A95-B990-812BC73A0443}" presName="thickLine" presStyleLbl="alignNode1" presStyleIdx="1" presStyleCnt="3"/>
      <dgm:spPr/>
    </dgm:pt>
    <dgm:pt modelId="{4926AD4E-487D-435F-B8B5-B9F92DF498F4}" type="pres">
      <dgm:prSet presAssocID="{5AE1287E-9AF7-4A95-B990-812BC73A0443}" presName="horz1" presStyleCnt="0"/>
      <dgm:spPr/>
    </dgm:pt>
    <dgm:pt modelId="{9AE26319-0E83-4DF7-962B-9B36F41D3065}" type="pres">
      <dgm:prSet presAssocID="{5AE1287E-9AF7-4A95-B990-812BC73A0443}" presName="tx1" presStyleLbl="revTx" presStyleIdx="1" presStyleCnt="3"/>
      <dgm:spPr/>
    </dgm:pt>
    <dgm:pt modelId="{54AE254D-8960-4643-8C72-2A5E2218A6B1}" type="pres">
      <dgm:prSet presAssocID="{5AE1287E-9AF7-4A95-B990-812BC73A0443}" presName="vert1" presStyleCnt="0"/>
      <dgm:spPr/>
    </dgm:pt>
    <dgm:pt modelId="{6F891B4B-69AC-4586-95FE-142C1E15A8DE}" type="pres">
      <dgm:prSet presAssocID="{C8DF95C7-D36E-4A1F-B988-5466FB217D0E}" presName="thickLine" presStyleLbl="alignNode1" presStyleIdx="2" presStyleCnt="3"/>
      <dgm:spPr/>
    </dgm:pt>
    <dgm:pt modelId="{68FCDEE2-5783-4715-9195-6B776CBB81FC}" type="pres">
      <dgm:prSet presAssocID="{C8DF95C7-D36E-4A1F-B988-5466FB217D0E}" presName="horz1" presStyleCnt="0"/>
      <dgm:spPr/>
    </dgm:pt>
    <dgm:pt modelId="{9975DFFA-4341-427D-94BD-E1AA6DA379A8}" type="pres">
      <dgm:prSet presAssocID="{C8DF95C7-D36E-4A1F-B988-5466FB217D0E}" presName="tx1" presStyleLbl="revTx" presStyleIdx="2" presStyleCnt="3"/>
      <dgm:spPr/>
    </dgm:pt>
    <dgm:pt modelId="{8F832869-FB01-460F-9390-858D45E4DA9F}" type="pres">
      <dgm:prSet presAssocID="{C8DF95C7-D36E-4A1F-B988-5466FB217D0E}" presName="vert1" presStyleCnt="0"/>
      <dgm:spPr/>
    </dgm:pt>
  </dgm:ptLst>
  <dgm:cxnLst>
    <dgm:cxn modelId="{C804C703-513B-4772-8B1D-0589612DA38B}" srcId="{00F52766-CAA8-46E8-A049-CB62F446B840}" destId="{1857A221-0282-4B02-B09C-5029261023B9}" srcOrd="0" destOrd="0" parTransId="{263A492D-CA76-48C6-9EA0-999D163D55E1}" sibTransId="{13B93CE3-80B6-4FB7-B548-495838953ABD}"/>
    <dgm:cxn modelId="{233C4418-D9C0-454F-98DA-0020942EE819}" srcId="{00F52766-CAA8-46E8-A049-CB62F446B840}" destId="{5AE1287E-9AF7-4A95-B990-812BC73A0443}" srcOrd="1" destOrd="0" parTransId="{57F77A8F-DF67-4EB8-BBAF-77F719D0CD8A}" sibTransId="{FD4FF761-F39A-463D-8F95-F5C141D201E5}"/>
    <dgm:cxn modelId="{0A8A4A2A-1144-4CE1-9054-97DB586F0F63}" type="presOf" srcId="{1857A221-0282-4B02-B09C-5029261023B9}" destId="{21828FD0-E646-4CCB-9559-3991C3FF414F}" srcOrd="0" destOrd="0" presId="urn:microsoft.com/office/officeart/2008/layout/LinedList"/>
    <dgm:cxn modelId="{88B2D331-2177-4A95-9A2D-8748A8B6CCAC}" type="presOf" srcId="{C8DF95C7-D36E-4A1F-B988-5466FB217D0E}" destId="{9975DFFA-4341-427D-94BD-E1AA6DA379A8}" srcOrd="0" destOrd="0" presId="urn:microsoft.com/office/officeart/2008/layout/LinedList"/>
    <dgm:cxn modelId="{90E35E5E-993C-4F9C-B0C2-B8D3BA8A51E8}" type="presOf" srcId="{00F52766-CAA8-46E8-A049-CB62F446B840}" destId="{1C7DDD37-5A59-4E70-A36E-C325A74E38F6}" srcOrd="0" destOrd="0" presId="urn:microsoft.com/office/officeart/2008/layout/LinedList"/>
    <dgm:cxn modelId="{0389A9D7-6EE8-4C0A-AA4E-F7DDE9249617}" srcId="{00F52766-CAA8-46E8-A049-CB62F446B840}" destId="{C8DF95C7-D36E-4A1F-B988-5466FB217D0E}" srcOrd="2" destOrd="0" parTransId="{B72AE2B2-85C9-4B7D-81A9-0017206DA63E}" sibTransId="{7E1D6A6F-A797-4B0D-9E15-271EB4EC4AEF}"/>
    <dgm:cxn modelId="{E04B8FE3-030A-4204-9761-501EE6725166}" type="presOf" srcId="{5AE1287E-9AF7-4A95-B990-812BC73A0443}" destId="{9AE26319-0E83-4DF7-962B-9B36F41D3065}" srcOrd="0" destOrd="0" presId="urn:microsoft.com/office/officeart/2008/layout/LinedList"/>
    <dgm:cxn modelId="{2F8578E4-2692-4649-9D93-1DC8665A4EFF}" type="presParOf" srcId="{1C7DDD37-5A59-4E70-A36E-C325A74E38F6}" destId="{B9816152-C987-4A59-BF7B-BC4DB605413C}" srcOrd="0" destOrd="0" presId="urn:microsoft.com/office/officeart/2008/layout/LinedList"/>
    <dgm:cxn modelId="{BC49C510-AABF-4A33-ABD4-40E1CBFC6051}" type="presParOf" srcId="{1C7DDD37-5A59-4E70-A36E-C325A74E38F6}" destId="{21EDA748-8436-4A9C-A671-3ED009EF88EB}" srcOrd="1" destOrd="0" presId="urn:microsoft.com/office/officeart/2008/layout/LinedList"/>
    <dgm:cxn modelId="{73D6338C-7E16-42B0-A1E3-4CD5BBA63B85}" type="presParOf" srcId="{21EDA748-8436-4A9C-A671-3ED009EF88EB}" destId="{21828FD0-E646-4CCB-9559-3991C3FF414F}" srcOrd="0" destOrd="0" presId="urn:microsoft.com/office/officeart/2008/layout/LinedList"/>
    <dgm:cxn modelId="{B805C488-1C66-48B2-A464-0E4A79B0DC47}" type="presParOf" srcId="{21EDA748-8436-4A9C-A671-3ED009EF88EB}" destId="{8BF7BB7B-535B-4580-A0ED-0CD4A41623FF}" srcOrd="1" destOrd="0" presId="urn:microsoft.com/office/officeart/2008/layout/LinedList"/>
    <dgm:cxn modelId="{D277E76C-6730-4807-9EE7-A5E90D1704C2}" type="presParOf" srcId="{1C7DDD37-5A59-4E70-A36E-C325A74E38F6}" destId="{9550507C-7A38-4640-ADB8-0B8210DF9D5E}" srcOrd="2" destOrd="0" presId="urn:microsoft.com/office/officeart/2008/layout/LinedList"/>
    <dgm:cxn modelId="{909FAF7E-B10D-478B-B76E-EB5ADCA46244}" type="presParOf" srcId="{1C7DDD37-5A59-4E70-A36E-C325A74E38F6}" destId="{4926AD4E-487D-435F-B8B5-B9F92DF498F4}" srcOrd="3" destOrd="0" presId="urn:microsoft.com/office/officeart/2008/layout/LinedList"/>
    <dgm:cxn modelId="{1C83F55A-8A72-4C58-958B-2947BE046159}" type="presParOf" srcId="{4926AD4E-487D-435F-B8B5-B9F92DF498F4}" destId="{9AE26319-0E83-4DF7-962B-9B36F41D3065}" srcOrd="0" destOrd="0" presId="urn:microsoft.com/office/officeart/2008/layout/LinedList"/>
    <dgm:cxn modelId="{7A9C369F-28FD-4FB5-B3B0-A69408D9E8F9}" type="presParOf" srcId="{4926AD4E-487D-435F-B8B5-B9F92DF498F4}" destId="{54AE254D-8960-4643-8C72-2A5E2218A6B1}" srcOrd="1" destOrd="0" presId="urn:microsoft.com/office/officeart/2008/layout/LinedList"/>
    <dgm:cxn modelId="{F8B655BE-4FBC-4915-B8C9-2C78775ACBF6}" type="presParOf" srcId="{1C7DDD37-5A59-4E70-A36E-C325A74E38F6}" destId="{6F891B4B-69AC-4586-95FE-142C1E15A8DE}" srcOrd="4" destOrd="0" presId="urn:microsoft.com/office/officeart/2008/layout/LinedList"/>
    <dgm:cxn modelId="{C9328D41-C332-426C-ACB2-F56F579C2119}" type="presParOf" srcId="{1C7DDD37-5A59-4E70-A36E-C325A74E38F6}" destId="{68FCDEE2-5783-4715-9195-6B776CBB81FC}" srcOrd="5" destOrd="0" presId="urn:microsoft.com/office/officeart/2008/layout/LinedList"/>
    <dgm:cxn modelId="{E46F7D77-8A58-4FD5-968A-575E8DA378FC}" type="presParOf" srcId="{68FCDEE2-5783-4715-9195-6B776CBB81FC}" destId="{9975DFFA-4341-427D-94BD-E1AA6DA379A8}" srcOrd="0" destOrd="0" presId="urn:microsoft.com/office/officeart/2008/layout/LinedList"/>
    <dgm:cxn modelId="{8490BB8A-7827-42F8-A735-DB3426D3231E}" type="presParOf" srcId="{68FCDEE2-5783-4715-9195-6B776CBB81FC}" destId="{8F832869-FB01-460F-9390-858D45E4DA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16152-C987-4A59-BF7B-BC4DB605413C}">
      <dsp:nvSpPr>
        <dsp:cNvPr id="0" name=""/>
        <dsp:cNvSpPr/>
      </dsp:nvSpPr>
      <dsp:spPr>
        <a:xfrm>
          <a:off x="0" y="2729"/>
          <a:ext cx="624526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28FD0-E646-4CCB-9559-3991C3FF414F}">
      <dsp:nvSpPr>
        <dsp:cNvPr id="0" name=""/>
        <dsp:cNvSpPr/>
      </dsp:nvSpPr>
      <dsp:spPr>
        <a:xfrm>
          <a:off x="0" y="2729"/>
          <a:ext cx="6245265" cy="1861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The COVID-19 pandemic has led to an devasting number of illnesses and deaths all over the world.</a:t>
          </a:r>
        </a:p>
      </dsp:txBody>
      <dsp:txXfrm>
        <a:off x="0" y="2729"/>
        <a:ext cx="6245265" cy="1861296"/>
      </dsp:txXfrm>
    </dsp:sp>
    <dsp:sp modelId="{9550507C-7A38-4640-ADB8-0B8210DF9D5E}">
      <dsp:nvSpPr>
        <dsp:cNvPr id="0" name=""/>
        <dsp:cNvSpPr/>
      </dsp:nvSpPr>
      <dsp:spPr>
        <a:xfrm>
          <a:off x="0" y="1864025"/>
          <a:ext cx="624526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26319-0E83-4DF7-962B-9B36F41D3065}">
      <dsp:nvSpPr>
        <dsp:cNvPr id="0" name=""/>
        <dsp:cNvSpPr/>
      </dsp:nvSpPr>
      <dsp:spPr>
        <a:xfrm>
          <a:off x="0" y="1864025"/>
          <a:ext cx="6245265" cy="1861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Vaccinations look promising.</a:t>
          </a:r>
        </a:p>
      </dsp:txBody>
      <dsp:txXfrm>
        <a:off x="0" y="1864025"/>
        <a:ext cx="6245265" cy="1861296"/>
      </dsp:txXfrm>
    </dsp:sp>
    <dsp:sp modelId="{6F891B4B-69AC-4586-95FE-142C1E15A8DE}">
      <dsp:nvSpPr>
        <dsp:cNvPr id="0" name=""/>
        <dsp:cNvSpPr/>
      </dsp:nvSpPr>
      <dsp:spPr>
        <a:xfrm>
          <a:off x="0" y="3725321"/>
          <a:ext cx="624526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5DFFA-4341-427D-94BD-E1AA6DA379A8}">
      <dsp:nvSpPr>
        <dsp:cNvPr id="0" name=""/>
        <dsp:cNvSpPr/>
      </dsp:nvSpPr>
      <dsp:spPr>
        <a:xfrm>
          <a:off x="0" y="3725321"/>
          <a:ext cx="6245265" cy="1861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But what about our nutrition status?</a:t>
          </a:r>
        </a:p>
      </dsp:txBody>
      <dsp:txXfrm>
        <a:off x="0" y="3725321"/>
        <a:ext cx="6245265" cy="1861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69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73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268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A202-5925-44A4-ABC1-6B3BC283A8C5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4827-A88F-40A8-87B8-D6E168008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08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96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89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46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21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01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08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21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86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6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  <p:sldLayoutId id="21474837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3810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yagingpoll.org/report/loneliness-among-older-adults-and-during-covid-19-pandemi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gressive-charlestown.com/2020/02/why-you-need-more-vitamin-d-in-winter.html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8.0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tasnimnews.com/en/news/2020/12/01/2401213/study-reveals-connection-between-gut-bacteria-vitamin-d-levels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ihgov/29872812646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www.beautyandgroomingtips.com/2018/03/benefits-of-having-probiotics-pregnancy-breastfeeding.html" TargetMode="Externa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55456283@N02/35072210752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1DFA9-297E-47CF-80A9-DA9041C92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9" y="1377146"/>
            <a:ext cx="4076460" cy="362621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chemeClr val="bg1"/>
                </a:solidFill>
              </a:rPr>
              <a:t>Older Adults: Nutrition &amp; Immunity in the era of covid-19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20AC-2A50-4E54-94DB-361F87C43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159" y="5580028"/>
            <a:ext cx="4076458" cy="990197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Tia Jeffery, PhD, RDN, CHES</a:t>
            </a:r>
          </a:p>
        </p:txBody>
      </p:sp>
      <p:pic>
        <p:nvPicPr>
          <p:cNvPr id="8" name="Picture 7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8C756DDC-0009-434D-9C15-896F31D4C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r="-3" b="16568"/>
          <a:stretch/>
        </p:blipFill>
        <p:spPr>
          <a:xfrm>
            <a:off x="5457027" y="4"/>
            <a:ext cx="6734973" cy="3190255"/>
          </a:xfrm>
          <a:prstGeom prst="rect">
            <a:avLst/>
          </a:prstGeom>
        </p:spPr>
      </p:pic>
      <p:pic>
        <p:nvPicPr>
          <p:cNvPr id="4" name="Picture 3" descr="A white surface with a 3D triangle texture">
            <a:extLst>
              <a:ext uri="{FF2B5EF4-FFF2-40B4-BE49-F238E27FC236}">
                <a16:creationId xmlns:a16="http://schemas.microsoft.com/office/drawing/2014/main" id="{DA648ED8-46DE-4701-BF45-6501E9F0E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t="1089" r="-3" b="17324"/>
          <a:stretch/>
        </p:blipFill>
        <p:spPr>
          <a:xfrm>
            <a:off x="5457025" y="3190253"/>
            <a:ext cx="6734975" cy="366774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1789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79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EBD1A35-AEC7-4662-B6BE-A52E4A9772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386" b="28890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F066C5-EA0B-4137-9C88-DCA3AB9C95DE}"/>
              </a:ext>
            </a:extLst>
          </p:cNvPr>
          <p:cNvSpPr txBox="1"/>
          <p:nvPr/>
        </p:nvSpPr>
        <p:spPr>
          <a:xfrm>
            <a:off x="9747100" y="6661092"/>
            <a:ext cx="244490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pngimg.com/download/3810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1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6" name="Content Placeholder 5" descr="A person looking at a window&#10;&#10;Description automatically generated with low confidence">
            <a:extLst>
              <a:ext uri="{FF2B5EF4-FFF2-40B4-BE49-F238E27FC236}">
                <a16:creationId xmlns:a16="http://schemas.microsoft.com/office/drawing/2014/main" id="{C467E893-1F2D-4175-B816-878A02C736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-351505" y="-27928"/>
            <a:ext cx="12543503" cy="6840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E87CCC-B3F1-4EB1-B03A-0A5DC7C80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73" y="-195334"/>
            <a:ext cx="10458771" cy="14037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Older Adults &amp; COVID-19</a:t>
            </a:r>
          </a:p>
        </p:txBody>
      </p:sp>
      <p:sp>
        <p:nvSpPr>
          <p:cNvPr id="18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4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6E3B1-68F5-45A4-A719-035B65D8B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055" y="1309201"/>
            <a:ext cx="7567071" cy="47669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Older adults have been one of the most vulnerable groups with COVID-19 complications.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According to the Centers for Disease Control and Prevention, </a:t>
            </a:r>
            <a:r>
              <a:rPr lang="en-US" sz="2400" b="1" dirty="0">
                <a:solidFill>
                  <a:srgbClr val="FFFFFF"/>
                </a:solidFill>
              </a:rPr>
              <a:t>8 out of 10 reported deaths from COVID-19 complications have been among those 65 and older.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Many young asymptomatic people have infected seniors with the virus.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With ongoing vaccinations, the trend in hospitalizations among the 60+ age group has been decreasing.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90C10D-FDAB-4F17-A1F4-45157552A22B}"/>
              </a:ext>
            </a:extLst>
          </p:cNvPr>
          <p:cNvSpPr txBox="1"/>
          <p:nvPr/>
        </p:nvSpPr>
        <p:spPr>
          <a:xfrm>
            <a:off x="9747100" y="6649068"/>
            <a:ext cx="244490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healthyagingpoll.org/report/loneliness-among-older-adults-and-during-covid-19-pandemi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1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A2B64-C25A-4FDC-8FA2-7EBCA900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WEAPONS OF DEFENSE</a:t>
            </a:r>
          </a:p>
        </p:txBody>
      </p:sp>
      <p:pic>
        <p:nvPicPr>
          <p:cNvPr id="5" name="Content Placeholder 4" descr="A picture containing person, indoor, sport, boxing&#10;&#10;Description automatically generated">
            <a:extLst>
              <a:ext uri="{FF2B5EF4-FFF2-40B4-BE49-F238E27FC236}">
                <a16:creationId xmlns:a16="http://schemas.microsoft.com/office/drawing/2014/main" id="{34437215-B477-4C8B-AB71-637B358CF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886743"/>
            <a:ext cx="5867400" cy="4971257"/>
          </a:xfrm>
        </p:spPr>
      </p:pic>
      <p:pic>
        <p:nvPicPr>
          <p:cNvPr id="7" name="Picture 6" descr="A picture containing person, indoor, floor, dancer&#10;&#10;Description automatically generated">
            <a:extLst>
              <a:ext uri="{FF2B5EF4-FFF2-40B4-BE49-F238E27FC236}">
                <a16:creationId xmlns:a16="http://schemas.microsoft.com/office/drawing/2014/main" id="{59557576-26F8-4312-8E34-1C7CE45FD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5" y="1886744"/>
            <a:ext cx="5553074" cy="497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2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515" y="90363"/>
            <a:ext cx="6045449" cy="12325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Building Defenses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Owner\AppData\Local\Microsoft\Windows\Temporary Internet Files\Content.IE5\FW3DDSZ3\DTPROTO2_crop_exact[1].pn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9" r="-3" b="982"/>
          <a:stretch/>
        </p:blipFill>
        <p:spPr bwMode="auto">
          <a:xfrm>
            <a:off x="279143" y="299508"/>
            <a:ext cx="5221625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wner\AppData\Local\Microsoft\Windows\Temporary Internet Files\Content.IE5\Q35UF4VI\220px-Defensivetackle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3" r="1" b="1"/>
          <a:stretch/>
        </p:blipFill>
        <p:spPr bwMode="auto">
          <a:xfrm>
            <a:off x="279143" y="3548095"/>
            <a:ext cx="5221625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48727" y="2347503"/>
            <a:ext cx="5427383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Exposure to some toxins, intentional or not, is going to happen.</a:t>
            </a:r>
          </a:p>
          <a:p>
            <a:endParaRPr lang="en-US" sz="2400" dirty="0"/>
          </a:p>
          <a:p>
            <a:r>
              <a:rPr lang="en-US" sz="2400" dirty="0"/>
              <a:t>We can prepare our bodies for defense against cell damage from exposure to viruses through adequate intake of  “powerhouse” nutrients and vaccines.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67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B0154C-4B3E-42B1-898C-2581EEDD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7200" b="1"/>
              <a:t>What’s Diet Got To Do With It?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EE05DF-EDFA-41A0-8DFE-178CBB89C2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900287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3699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09CB703-C563-4F1F-BF28-83C06E978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6608F1-3251-4937-A7DE-7E8C16276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047" y="184964"/>
            <a:ext cx="5833787" cy="11034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VITAMIN 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49160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8BA6769-13A6-4816-A8A6-696D5FFAC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264" r="1984" b="-2"/>
          <a:stretch/>
        </p:blipFill>
        <p:spPr>
          <a:xfrm>
            <a:off x="856114" y="396840"/>
            <a:ext cx="3555819" cy="3555819"/>
          </a:xfrm>
          <a:custGeom>
            <a:avLst/>
            <a:gdLst/>
            <a:ahLst/>
            <a:cxnLst/>
            <a:rect l="l" t="t" r="r" b="b"/>
            <a:pathLst>
              <a:path w="1924906" h="1924906">
                <a:moveTo>
                  <a:pt x="962453" y="0"/>
                </a:moveTo>
                <a:cubicBezTo>
                  <a:pt x="1494001" y="0"/>
                  <a:pt x="1924906" y="430905"/>
                  <a:pt x="1924906" y="962453"/>
                </a:cubicBezTo>
                <a:cubicBezTo>
                  <a:pt x="1924906" y="1494001"/>
                  <a:pt x="1494001" y="1924906"/>
                  <a:pt x="962453" y="1924906"/>
                </a:cubicBezTo>
                <a:cubicBezTo>
                  <a:pt x="430905" y="1924906"/>
                  <a:pt x="0" y="1494001"/>
                  <a:pt x="0" y="962453"/>
                </a:cubicBezTo>
                <a:cubicBezTo>
                  <a:pt x="0" y="430905"/>
                  <a:pt x="430905" y="0"/>
                  <a:pt x="962453" y="0"/>
                </a:cubicBezTo>
                <a:close/>
              </a:path>
            </a:pathLst>
          </a:custGeom>
        </p:spPr>
      </p:pic>
      <p:sp>
        <p:nvSpPr>
          <p:cNvPr id="2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316" y="463378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5615" y="491807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88020" y="590338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A pair of sunglasses on a pile of cashews&#10;&#10;Description automatically generated with low confidence">
            <a:extLst>
              <a:ext uri="{FF2B5EF4-FFF2-40B4-BE49-F238E27FC236}">
                <a16:creationId xmlns:a16="http://schemas.microsoft.com/office/drawing/2014/main" id="{84B02E51-5D81-4313-9144-0E199FE333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1976" b="1"/>
          <a:stretch/>
        </p:blipFill>
        <p:spPr>
          <a:xfrm>
            <a:off x="3189472" y="4007245"/>
            <a:ext cx="3555818" cy="2817584"/>
          </a:xfrm>
          <a:custGeom>
            <a:avLst/>
            <a:gdLst/>
            <a:ahLst/>
            <a:cxnLst/>
            <a:rect l="l" t="t" r="r" b="b"/>
            <a:pathLst>
              <a:path w="3555818" h="2817584">
                <a:moveTo>
                  <a:pt x="1777909" y="0"/>
                </a:moveTo>
                <a:cubicBezTo>
                  <a:pt x="2759821" y="0"/>
                  <a:pt x="3555818" y="795997"/>
                  <a:pt x="3555818" y="1777909"/>
                </a:cubicBezTo>
                <a:cubicBezTo>
                  <a:pt x="3555818" y="2146126"/>
                  <a:pt x="3443881" y="2488199"/>
                  <a:pt x="3252179" y="2771955"/>
                </a:cubicBezTo>
                <a:lnTo>
                  <a:pt x="3218058" y="2817584"/>
                </a:lnTo>
                <a:lnTo>
                  <a:pt x="337760" y="2817584"/>
                </a:lnTo>
                <a:lnTo>
                  <a:pt x="303639" y="2771955"/>
                </a:lnTo>
                <a:cubicBezTo>
                  <a:pt x="111937" y="2488199"/>
                  <a:pt x="0" y="2146126"/>
                  <a:pt x="0" y="1777909"/>
                </a:cubicBezTo>
                <a:cubicBezTo>
                  <a:pt x="0" y="795997"/>
                  <a:pt x="795997" y="0"/>
                  <a:pt x="1777909" y="0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286407-CCEA-492C-9DD9-44FF132A1ACD}"/>
              </a:ext>
            </a:extLst>
          </p:cNvPr>
          <p:cNvSpPr txBox="1"/>
          <p:nvPr/>
        </p:nvSpPr>
        <p:spPr>
          <a:xfrm>
            <a:off x="7481860" y="6870700"/>
            <a:ext cx="228299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tasnimnews.com/en/news/2020/12/01/2401213/study-reveals-connection-between-gut-bacteria-vitamin-d-level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A18342-DDAC-4D73-A2C1-F3629FBF277D}"/>
              </a:ext>
            </a:extLst>
          </p:cNvPr>
          <p:cNvSpPr txBox="1"/>
          <p:nvPr/>
        </p:nvSpPr>
        <p:spPr>
          <a:xfrm>
            <a:off x="9777556" y="6870700"/>
            <a:ext cx="241444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progressive-charlestown.com/2020/02/why-you-need-more-vitamin-d-in-winter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88CDD7-0E88-47A1-8951-D729756D9425}"/>
              </a:ext>
            </a:extLst>
          </p:cNvPr>
          <p:cNvSpPr txBox="1"/>
          <p:nvPr/>
        </p:nvSpPr>
        <p:spPr>
          <a:xfrm>
            <a:off x="6809147" y="1552002"/>
            <a:ext cx="507802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Over 80% of hospitalized patients with COVID-19 were deficient in Vitamin D.</a:t>
            </a:r>
          </a:p>
          <a:p>
            <a:endParaRPr lang="en-US" sz="2000" dirty="0"/>
          </a:p>
          <a:p>
            <a:r>
              <a:rPr lang="en-US" sz="2000" dirty="0"/>
              <a:t>Vitamin D supports our immune system and  reduces risk of infection.</a:t>
            </a:r>
          </a:p>
          <a:p>
            <a:endParaRPr lang="en-US" sz="2000" dirty="0"/>
          </a:p>
          <a:p>
            <a:r>
              <a:rPr lang="en-US" sz="2000" b="1" dirty="0"/>
              <a:t>Sources:</a:t>
            </a:r>
            <a:r>
              <a:rPr lang="en-US" sz="2000" dirty="0"/>
              <a:t> Direct sunlight (UV Rays), fish, egg yolks, fortified dairy products, fortified beverages</a:t>
            </a:r>
          </a:p>
          <a:p>
            <a:endParaRPr lang="en-US" sz="2000" dirty="0"/>
          </a:p>
          <a:p>
            <a:r>
              <a:rPr lang="en-US" sz="2000" b="1" dirty="0"/>
              <a:t>Supplements:</a:t>
            </a:r>
            <a:r>
              <a:rPr lang="en-US" sz="2000" dirty="0"/>
              <a:t> Most Americans, especially people of color, need to supplement with Vitamin D3 (1,000 to 4,000 units daily, depending on Vitamin D level (Consult your Physician about recommended amounts).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F18BAF-A8DD-481A-A8DD-89D0A0190409}"/>
              </a:ext>
            </a:extLst>
          </p:cNvPr>
          <p:cNvSpPr txBox="1"/>
          <p:nvPr/>
        </p:nvSpPr>
        <p:spPr>
          <a:xfrm>
            <a:off x="6757990" y="6365856"/>
            <a:ext cx="5019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Hernandez et al. (2021). Vitamin D status in hospitalized patients with SARS-CoV-2 Infection.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Journal of Clinical Endocrinology &amp; Metabolism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136(e1343-e1353).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8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EBC00-AF8E-40B5-B503-65900109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561" y="-19067"/>
            <a:ext cx="4434720" cy="9510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PROBIOTICS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fabric&#10;&#10;Description automatically generated">
            <a:extLst>
              <a:ext uri="{FF2B5EF4-FFF2-40B4-BE49-F238E27FC236}">
                <a16:creationId xmlns:a16="http://schemas.microsoft.com/office/drawing/2014/main" id="{5239CE74-530C-4695-8133-B037C3C26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837" b="3792"/>
          <a:stretch/>
        </p:blipFill>
        <p:spPr>
          <a:xfrm>
            <a:off x="279143" y="299508"/>
            <a:ext cx="5221625" cy="3010397"/>
          </a:xfrm>
          <a:prstGeom prst="rect">
            <a:avLst/>
          </a:prstGeom>
        </p:spPr>
      </p:pic>
      <p:pic>
        <p:nvPicPr>
          <p:cNvPr id="10" name="Content Placeholder 9" descr="A bowl of ice cream&#10;&#10;Description automatically generated with medium confidence">
            <a:extLst>
              <a:ext uri="{FF2B5EF4-FFF2-40B4-BE49-F238E27FC236}">
                <a16:creationId xmlns:a16="http://schemas.microsoft.com/office/drawing/2014/main" id="{E56F1A22-D62C-487A-BF62-0798C5C7EA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9733" b="13396"/>
          <a:stretch/>
        </p:blipFill>
        <p:spPr>
          <a:xfrm>
            <a:off x="279143" y="3548095"/>
            <a:ext cx="5221625" cy="3010397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D482520-3C82-4C66-A476-67EF09F7FC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56693" y="839328"/>
            <a:ext cx="5729469" cy="40106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/>
              <a:t>There have been links between COVID-19 and intestinal imbalance of healthy gut bacteria.</a:t>
            </a:r>
          </a:p>
          <a:p>
            <a:endParaRPr lang="en-US" sz="1800" dirty="0"/>
          </a:p>
          <a:p>
            <a:r>
              <a:rPr lang="en-US" sz="1800" dirty="0"/>
              <a:t>There’s a gut-lung connection in the immune system response to COVID-19 virus.</a:t>
            </a:r>
          </a:p>
          <a:p>
            <a:endParaRPr lang="en-US" sz="1800" dirty="0"/>
          </a:p>
          <a:p>
            <a:r>
              <a:rPr lang="en-US" sz="1800" dirty="0"/>
              <a:t>Various strands of probiotics contain health living bacteria for our gut.</a:t>
            </a:r>
          </a:p>
          <a:p>
            <a:endParaRPr lang="en-US" sz="1800" dirty="0"/>
          </a:p>
          <a:p>
            <a:r>
              <a:rPr lang="en-US" sz="1800" dirty="0"/>
              <a:t>One China study noted higher survival of hospitalized patients treated with probiotics compared to those who were not.</a:t>
            </a:r>
          </a:p>
          <a:p>
            <a:r>
              <a:rPr lang="en-US" sz="1800" b="1" dirty="0"/>
              <a:t>Sources:</a:t>
            </a:r>
            <a:r>
              <a:rPr lang="en-US" sz="1800" dirty="0"/>
              <a:t> Fermented dairy (yogurt and kefir), non-dairy yogurt w/ active cultures, kimchi, sauerkraut, mushrooms, probiotic supplements.</a:t>
            </a:r>
          </a:p>
          <a:p>
            <a:r>
              <a:rPr lang="en-US" sz="1800" b="1" dirty="0"/>
              <a:t>*Disclaimer: </a:t>
            </a:r>
            <a:r>
              <a:rPr lang="en-US" sz="1800" dirty="0"/>
              <a:t>Do not take if you are neutropenic.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BCE3E3D-EF6F-4A2A-973C-720C96E9C644}"/>
              </a:ext>
            </a:extLst>
          </p:cNvPr>
          <p:cNvSpPr txBox="1"/>
          <p:nvPr/>
        </p:nvSpPr>
        <p:spPr>
          <a:xfrm>
            <a:off x="3055868" y="6633756"/>
            <a:ext cx="244490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www.flickr.com/photos/nihgov/2987281264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085DAE-3792-4F22-898B-5D2E52F4A246}"/>
              </a:ext>
            </a:extLst>
          </p:cNvPr>
          <p:cNvSpPr txBox="1"/>
          <p:nvPr/>
        </p:nvSpPr>
        <p:spPr>
          <a:xfrm>
            <a:off x="2972512" y="6677012"/>
            <a:ext cx="26116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beautyandgroomingtips.com/2018/03/benefits-of-having-probiotics-pregnancy-breastfeeding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C80ACE-287F-46F9-AE80-7009FCF1B461}"/>
              </a:ext>
            </a:extLst>
          </p:cNvPr>
          <p:cNvSpPr txBox="1"/>
          <p:nvPr/>
        </p:nvSpPr>
        <p:spPr>
          <a:xfrm>
            <a:off x="5980206" y="6018672"/>
            <a:ext cx="54027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 et al. (2021). The role of probiotics in coronavirus disease-19 infection in Wuhan: A retrospective study of 311 severe patients.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Immunopharmacology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95, 10753.</a:t>
            </a:r>
          </a:p>
          <a:p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Galdeano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(2019). Beneficial effects of probiotic consumption on the immune system.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Annals of Nutrition &amp; Metabolism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74(115-124).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7623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C6453-4CFD-4657-972C-3A5957C1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74" y="325769"/>
            <a:ext cx="4412419" cy="1080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8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Honey</a:t>
            </a:r>
          </a:p>
        </p:txBody>
      </p:sp>
      <p:sp>
        <p:nvSpPr>
          <p:cNvPr id="16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picture containing food, beverage, plant, honey&#10;&#10;Description automatically generated">
            <a:extLst>
              <a:ext uri="{FF2B5EF4-FFF2-40B4-BE49-F238E27FC236}">
                <a16:creationId xmlns:a16="http://schemas.microsoft.com/office/drawing/2014/main" id="{EF649F0F-DE2B-4FDB-A31B-33BBE0CDF9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22136" y="2019301"/>
            <a:ext cx="5569864" cy="4620888"/>
          </a:xfrm>
          <a:prstGeom prst="rect">
            <a:avLst/>
          </a:prstGeom>
        </p:spPr>
      </p:pic>
      <p:sp>
        <p:nvSpPr>
          <p:cNvPr id="20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B7F9BF-6A6A-47EA-AAE7-AA05F2583693}"/>
              </a:ext>
            </a:extLst>
          </p:cNvPr>
          <p:cNvSpPr txBox="1"/>
          <p:nvPr/>
        </p:nvSpPr>
        <p:spPr>
          <a:xfrm>
            <a:off x="9909004" y="6649067"/>
            <a:ext cx="228299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155456283@N02/3507221075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8E798-E4F2-4EA4-A506-702503DCCE61}"/>
              </a:ext>
            </a:extLst>
          </p:cNvPr>
          <p:cNvSpPr txBox="1"/>
          <p:nvPr/>
        </p:nvSpPr>
        <p:spPr>
          <a:xfrm>
            <a:off x="448439" y="1542571"/>
            <a:ext cx="46873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Honey has a long history of use in traditional herbal medicine.</a:t>
            </a:r>
          </a:p>
          <a:p>
            <a:endParaRPr lang="en-US" sz="2000" dirty="0"/>
          </a:p>
          <a:p>
            <a:r>
              <a:rPr lang="en-US" sz="2000" dirty="0"/>
              <a:t>Increases levels of antioxidants like Vitamin C and selenium in the body.</a:t>
            </a:r>
          </a:p>
          <a:p>
            <a:endParaRPr lang="en-US" sz="2000" dirty="0"/>
          </a:p>
          <a:p>
            <a:r>
              <a:rPr lang="en-US" sz="2000" dirty="0"/>
              <a:t>Improves the activity of immune cells.</a:t>
            </a:r>
          </a:p>
          <a:p>
            <a:endParaRPr lang="en-US" sz="2000" dirty="0"/>
          </a:p>
          <a:p>
            <a:r>
              <a:rPr lang="en-US" sz="2000" dirty="0"/>
              <a:t>Phytochemicals in honey may promote the removal of damaged cells.</a:t>
            </a:r>
          </a:p>
          <a:p>
            <a:endParaRPr lang="en-US" sz="2000" dirty="0"/>
          </a:p>
          <a:p>
            <a:r>
              <a:rPr lang="en-US" sz="2000" dirty="0"/>
              <a:t>Propolis, a compound in honey, blocks proteins that cause inflammation from viruses.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318D40-076A-4B03-9A3E-B2341B07517A}"/>
              </a:ext>
            </a:extLst>
          </p:cNvPr>
          <p:cNvSpPr txBox="1"/>
          <p:nvPr/>
        </p:nvSpPr>
        <p:spPr>
          <a:xfrm>
            <a:off x="123254" y="6002865"/>
            <a:ext cx="6037850" cy="846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Hossain et al. (2020). Prospects of honey in fighting against COVID-19: pharmacological insights and therapeutic promises. </a:t>
            </a:r>
            <a:r>
              <a:rPr lang="en-US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Heliyon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e05798.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Berretta et al. (2020). Propolis and its potential against SARS-CoV-2 infection mechanisms and COVID-19 disease.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Biomedicine &amp; Pharmacotherapy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131, 110622.</a:t>
            </a:r>
          </a:p>
        </p:txBody>
      </p:sp>
    </p:spTree>
    <p:extLst>
      <p:ext uri="{BB962C8B-B14F-4D97-AF65-F5344CB8AC3E}">
        <p14:creationId xmlns:p14="http://schemas.microsoft.com/office/powerpoint/2010/main" val="3901092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BB266-96F1-43F7-B75E-BF8293EB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264" y="119911"/>
            <a:ext cx="5446776" cy="17162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Functional Foods, Exercise, &amp; Rest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food, vegetable, indoor, different&#10;&#10;Description automatically generated">
            <a:extLst>
              <a:ext uri="{FF2B5EF4-FFF2-40B4-BE49-F238E27FC236}">
                <a16:creationId xmlns:a16="http://schemas.microsoft.com/office/drawing/2014/main" id="{70C2A2ED-7F32-4044-AF2D-AD3A380107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7" y="1281532"/>
            <a:ext cx="5500368" cy="465772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B18E2-4527-420C-979C-B7EEBFC49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9334" y="2645922"/>
            <a:ext cx="5410637" cy="371042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1800" dirty="0"/>
              <a:t>A plant-based diet that includes 6 or more servings of fruits and vegetables daily will provide ample amounts of medicinal nutrients to help ward off infection.</a:t>
            </a:r>
          </a:p>
          <a:p>
            <a:endParaRPr lang="en-US" sz="1800" dirty="0"/>
          </a:p>
          <a:p>
            <a:r>
              <a:rPr lang="en-US" sz="1800" dirty="0"/>
              <a:t>Regular exercise 3-5 times per week at a moderate to heavy pace for 30-60 minutes strengthens immunity, heart health, mental clarity, and lungs.</a:t>
            </a:r>
          </a:p>
          <a:p>
            <a:endParaRPr lang="en-US" sz="1800" dirty="0"/>
          </a:p>
          <a:p>
            <a:r>
              <a:rPr lang="en-US" sz="1800" dirty="0"/>
              <a:t>Adequate sleep of 7-8 hours every night strengthens our immune function.</a:t>
            </a:r>
          </a:p>
          <a:p>
            <a:endParaRPr lang="en-US" sz="1800" dirty="0"/>
          </a:p>
          <a:p>
            <a:r>
              <a:rPr lang="en-US" sz="1800" dirty="0"/>
              <a:t>The phytochemicals in whole plant-based foods have reduced viral activity of the COVID-19 virus in research experiments.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79DE480-F4A2-4654-B9A4-9D1F02993B74}"/>
              </a:ext>
            </a:extLst>
          </p:cNvPr>
          <p:cNvSpPr txBox="1"/>
          <p:nvPr/>
        </p:nvSpPr>
        <p:spPr>
          <a:xfrm>
            <a:off x="6096000" y="6356286"/>
            <a:ext cx="55933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Chojnacka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(2020). Phytochemicals containing biologically active polyphenols as an effective agent against COVID-19-inducing virus.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Functional Foods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73, 104146.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3655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741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Nova</vt:lpstr>
      <vt:lpstr>Univers</vt:lpstr>
      <vt:lpstr>GradientVTI</vt:lpstr>
      <vt:lpstr>Older Adults: Nutrition &amp; Immunity in the era of covid-19</vt:lpstr>
      <vt:lpstr>Older Adults &amp; COVID-19</vt:lpstr>
      <vt:lpstr>WEAPONS OF DEFENSE</vt:lpstr>
      <vt:lpstr>Building Defenses</vt:lpstr>
      <vt:lpstr>What’s Diet Got To Do With It?</vt:lpstr>
      <vt:lpstr>VITAMIN D</vt:lpstr>
      <vt:lpstr>PROBIOTICS</vt:lpstr>
      <vt:lpstr> Honey</vt:lpstr>
      <vt:lpstr>Functional Foods, Exercise, &amp; Rest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Older Adults: Nutrition &amp; Immunity in the era of covid-19</dc:title>
  <dc:creator>Jeffery, Tia</dc:creator>
  <cp:lastModifiedBy>Jeffery, Tia</cp:lastModifiedBy>
  <cp:revision>8</cp:revision>
  <dcterms:created xsi:type="dcterms:W3CDTF">2021-05-20T18:25:39Z</dcterms:created>
  <dcterms:modified xsi:type="dcterms:W3CDTF">2021-05-21T18:35:40Z</dcterms:modified>
</cp:coreProperties>
</file>