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7" r:id="rId2"/>
    <p:sldId id="256" r:id="rId3"/>
    <p:sldId id="280" r:id="rId4"/>
    <p:sldId id="263" r:id="rId5"/>
    <p:sldId id="259" r:id="rId6"/>
    <p:sldId id="260" r:id="rId7"/>
    <p:sldId id="268" r:id="rId8"/>
    <p:sldId id="269" r:id="rId9"/>
    <p:sldId id="258" r:id="rId10"/>
    <p:sldId id="272" r:id="rId11"/>
    <p:sldId id="281" r:id="rId12"/>
    <p:sldId id="276" r:id="rId13"/>
    <p:sldId id="277" r:id="rId14"/>
    <p:sldId id="279" r:id="rId15"/>
    <p:sldId id="278" r:id="rId16"/>
    <p:sldId id="273"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69" autoAdjust="0"/>
    <p:restoredTop sz="86345" autoAdjust="0"/>
  </p:normalViewPr>
  <p:slideViewPr>
    <p:cSldViewPr snapToGrid="0">
      <p:cViewPr>
        <p:scale>
          <a:sx n="62" d="100"/>
          <a:sy n="62" d="100"/>
        </p:scale>
        <p:origin x="-62" y="221"/>
      </p:cViewPr>
      <p:guideLst>
        <p:guide orient="horz" pos="2160"/>
        <p:guide pos="3840"/>
      </p:guideLst>
    </p:cSldViewPr>
  </p:slideViewPr>
  <p:outlineViewPr>
    <p:cViewPr>
      <p:scale>
        <a:sx n="33" d="100"/>
        <a:sy n="33" d="100"/>
      </p:scale>
      <p:origin x="264" y="3974"/>
    </p:cViewPr>
  </p:outlineViewPr>
  <p:notesTextViewPr>
    <p:cViewPr>
      <p:scale>
        <a:sx n="1" d="1"/>
        <a:sy n="1" d="1"/>
      </p:scale>
      <p:origin x="0" y="0"/>
    </p:cViewPr>
  </p:notesTextViewPr>
  <p:sorterViewPr>
    <p:cViewPr>
      <p:scale>
        <a:sx n="66" d="100"/>
        <a:sy n="66" d="100"/>
      </p:scale>
      <p:origin x="0" y="2314"/>
    </p:cViewPr>
  </p:sorterViewPr>
  <p:notesViewPr>
    <p:cSldViewPr snapToGrid="0">
      <p:cViewPr>
        <p:scale>
          <a:sx n="66" d="100"/>
          <a:sy n="66" d="100"/>
        </p:scale>
        <p:origin x="-595" y="32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tte Rucker" userId="15576c4a-218e-46ef-8cf4-4bb83b607292" providerId="ADAL" clId="{C6FD7587-CFB5-6B4E-824D-8CE59532473F}"/>
    <pc:docChg chg="custSel addSld delSld modSld sldOrd">
      <pc:chgData name="Davette Rucker" userId="15576c4a-218e-46ef-8cf4-4bb83b607292" providerId="ADAL" clId="{C6FD7587-CFB5-6B4E-824D-8CE59532473F}" dt="2020-07-31T06:53:40.692" v="23" actId="20577"/>
      <pc:docMkLst>
        <pc:docMk/>
      </pc:docMkLst>
      <pc:sldChg chg="delSp modSp new mod ord modClrScheme chgLayout">
        <pc:chgData name="Davette Rucker" userId="15576c4a-218e-46ef-8cf4-4bb83b607292" providerId="ADAL" clId="{C6FD7587-CFB5-6B4E-824D-8CE59532473F}" dt="2020-07-31T06:53:40.692" v="23" actId="20577"/>
        <pc:sldMkLst>
          <pc:docMk/>
          <pc:sldMk cId="832283213" sldId="276"/>
        </pc:sldMkLst>
        <pc:spChg chg="mod ord">
          <ac:chgData name="Davette Rucker" userId="15576c4a-218e-46ef-8cf4-4bb83b607292" providerId="ADAL" clId="{C6FD7587-CFB5-6B4E-824D-8CE59532473F}" dt="2020-07-31T06:53:40.692" v="23" actId="20577"/>
          <ac:spMkLst>
            <pc:docMk/>
            <pc:sldMk cId="832283213" sldId="276"/>
            <ac:spMk id="2" creationId="{22E8473D-BD76-BB4E-AFC6-B6FD6E095575}"/>
          </ac:spMkLst>
        </pc:spChg>
        <pc:spChg chg="del">
          <ac:chgData name="Davette Rucker" userId="15576c4a-218e-46ef-8cf4-4bb83b607292" providerId="ADAL" clId="{C6FD7587-CFB5-6B4E-824D-8CE59532473F}" dt="2020-07-31T06:52:44.149" v="5" actId="700"/>
          <ac:spMkLst>
            <pc:docMk/>
            <pc:sldMk cId="832283213" sldId="276"/>
            <ac:spMk id="3" creationId="{A320E1E7-10ED-1F4A-B5BA-051B0888CC1F}"/>
          </ac:spMkLst>
        </pc:spChg>
        <pc:spChg chg="del">
          <ac:chgData name="Davette Rucker" userId="15576c4a-218e-46ef-8cf4-4bb83b607292" providerId="ADAL" clId="{C6FD7587-CFB5-6B4E-824D-8CE59532473F}" dt="2020-07-31T06:52:44.149" v="5" actId="700"/>
          <ac:spMkLst>
            <pc:docMk/>
            <pc:sldMk cId="832283213" sldId="276"/>
            <ac:spMk id="4" creationId="{7273B3ED-F42E-3245-B613-18C9D20F67CF}"/>
          </ac:spMkLst>
        </pc:spChg>
      </pc:sldChg>
      <pc:sldChg chg="modSp del">
        <pc:chgData name="Davette Rucker" userId="15576c4a-218e-46ef-8cf4-4bb83b607292" providerId="ADAL" clId="{C6FD7587-CFB5-6B4E-824D-8CE59532473F}" dt="2020-07-31T06:52:18.648" v="3" actId="2696"/>
        <pc:sldMkLst>
          <pc:docMk/>
          <pc:sldMk cId="3830774074" sldId="276"/>
        </pc:sldMkLst>
        <pc:picChg chg="mod">
          <ac:chgData name="Davette Rucker" userId="15576c4a-218e-46ef-8cf4-4bb83b607292" providerId="ADAL" clId="{C6FD7587-CFB5-6B4E-824D-8CE59532473F}" dt="2020-07-31T06:51:51.170" v="2" actId="1076"/>
          <ac:picMkLst>
            <pc:docMk/>
            <pc:sldMk cId="3830774074" sldId="276"/>
            <ac:picMk id="4" creationId="{E5B439CA-08EC-5340-97B6-58C278A893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FDF11-5CD7-A244-8402-DCBD5F924ED3}" type="datetimeFigureOut">
              <a:rPr lang="en-US" smtClean="0"/>
              <a:pPr/>
              <a:t>5/20/2021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33FFA8-9910-6242-A344-102455C639EA}" type="slidenum">
              <a:rPr lang="en-US" smtClean="0"/>
              <a:pPr/>
              <a:t>‹#›</a:t>
            </a:fld>
            <a:endParaRPr lang="en-US" dirty="0"/>
          </a:p>
        </p:txBody>
      </p:sp>
    </p:spTree>
    <p:extLst>
      <p:ext uri="{BB962C8B-B14F-4D97-AF65-F5344CB8AC3E}">
        <p14:creationId xmlns="" xmlns:p14="http://schemas.microsoft.com/office/powerpoint/2010/main" val="397634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10"/>
          </p:nvPr>
        </p:nvSpPr>
        <p:spPr/>
        <p:txBody>
          <a:bodyPr/>
          <a:lstStyle/>
          <a:p>
            <a:fld id="{0DC5D199-55C7-4061-84A3-F7E25EE978E7}" type="slidenum">
              <a:rPr lang="en-US" smtClean="0"/>
              <a:pPr/>
              <a:t>1</a:t>
            </a:fld>
            <a:endParaRPr lang="en-US" dirty="0"/>
          </a:p>
        </p:txBody>
      </p:sp>
    </p:spTree>
    <p:extLst>
      <p:ext uri="{BB962C8B-B14F-4D97-AF65-F5344CB8AC3E}">
        <p14:creationId xmlns="" xmlns:p14="http://schemas.microsoft.com/office/powerpoint/2010/main" val="109610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3FFA8-9910-6242-A344-102455C639EA}" type="slidenum">
              <a:rPr lang="en-US" smtClean="0"/>
              <a:pPr/>
              <a:t>2</a:t>
            </a:fld>
            <a:endParaRPr lang="en-US" dirty="0"/>
          </a:p>
        </p:txBody>
      </p:sp>
    </p:spTree>
    <p:extLst>
      <p:ext uri="{BB962C8B-B14F-4D97-AF65-F5344CB8AC3E}">
        <p14:creationId xmlns="" xmlns:p14="http://schemas.microsoft.com/office/powerpoint/2010/main" val="206166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33FFA8-9910-6242-A344-102455C639EA}" type="slidenum">
              <a:rPr lang="en-US" smtClean="0"/>
              <a:pPr/>
              <a:t>5</a:t>
            </a:fld>
            <a:endParaRPr lang="en-US" dirty="0"/>
          </a:p>
        </p:txBody>
      </p:sp>
    </p:spTree>
    <p:extLst>
      <p:ext uri="{BB962C8B-B14F-4D97-AF65-F5344CB8AC3E}">
        <p14:creationId xmlns="" xmlns:p14="http://schemas.microsoft.com/office/powerpoint/2010/main" val="5071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33FFA8-9910-6242-A344-102455C639E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cpsc.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some.org/"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www.lionsclub.org/" TargetMode="External"/><Relationship Id="rId5" Type="http://schemas.openxmlformats.org/officeDocument/2006/relationships/hyperlink" Target="https://satruck.org/schedule-pickup" TargetMode="External"/><Relationship Id="rId4" Type="http://schemas.openxmlformats.org/officeDocument/2006/relationships/hyperlink" Target="http://www.lupuspickuphttp/lupuspickupmdva.org/.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terrificinc.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mashable.com/2015/06/09/items-to-donate-unexpected" TargetMode="External"/><Relationship Id="rId13" Type="http://schemas.openxmlformats.org/officeDocument/2006/relationships/hyperlink" Target="http://lupuspickupmdva.org/" TargetMode="External"/><Relationship Id="rId3" Type="http://schemas.openxmlformats.org/officeDocument/2006/relationships/hyperlink" Target="https://simplelionheartlife.com/" TargetMode="External"/><Relationship Id="rId7" Type="http://schemas.openxmlformats.org/officeDocument/2006/relationships/hyperlink" Target="https://www.amazinggoodwill.com/donating/donor-guidelines" TargetMode="External"/><Relationship Id="rId12" Type="http://schemas.openxmlformats.org/officeDocument/2006/relationships/hyperlink" Target="https://thespruc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dpw.dc.gov/" TargetMode="External"/><Relationship Id="rId11" Type="http://schemas.openxmlformats.org/officeDocument/2006/relationships/hyperlink" Target="https://satruck.org/schedule-pickup" TargetMode="External"/><Relationship Id="rId5" Type="http://schemas.openxmlformats.org/officeDocument/2006/relationships/hyperlink" Target="https://communityforklift.org/" TargetMode="External"/><Relationship Id="rId10" Type="http://schemas.openxmlformats.org/officeDocument/2006/relationships/hyperlink" Target="https://dcgoodwill.org/" TargetMode="External"/><Relationship Id="rId4" Type="http://schemas.openxmlformats.org/officeDocument/2006/relationships/hyperlink" Target="https://www.macmillandictionary.com/" TargetMode="External"/><Relationship Id="rId9" Type="http://schemas.openxmlformats.org/officeDocument/2006/relationships/hyperlink" Target="https://theccnv.org/" TargetMode="External"/><Relationship Id="rId14" Type="http://schemas.openxmlformats.org/officeDocument/2006/relationships/hyperlink" Target="https://www.nbc12.com/2021/05/19/goodwill-stores-have-message-please-stop-donating-tras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errificinc.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4677639" y="1222877"/>
            <a:ext cx="1419200" cy="1582326"/>
          </a:xfrm>
          <a:prstGeom prst="rect">
            <a:avLst/>
          </a:prstGeom>
          <a:noFill/>
          <a:ln w="9525">
            <a:noFill/>
            <a:miter lim="800000"/>
            <a:headEnd/>
            <a:tailEnd/>
          </a:ln>
        </p:spPr>
      </p:pic>
      <p:sp>
        <p:nvSpPr>
          <p:cNvPr id="5" name="Subtitle 2"/>
          <p:cNvSpPr txBox="1">
            <a:spLocks/>
          </p:cNvSpPr>
          <p:nvPr/>
        </p:nvSpPr>
        <p:spPr>
          <a:xfrm>
            <a:off x="617838" y="3923270"/>
            <a:ext cx="9448800" cy="10423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000" b="1" dirty="0">
                <a:latin typeface="Britannic Bold" panose="020B0903060703020204" pitchFamily="34" charset="77"/>
                <a:cs typeface="Times New Roman" panose="02020603050405020304" pitchFamily="18" charset="0"/>
              </a:rPr>
              <a:t>(Temporary Emergency Residential Resource </a:t>
            </a:r>
          </a:p>
          <a:p>
            <a:pPr algn="ctr"/>
            <a:r>
              <a:rPr lang="en-US" sz="3000" b="1" dirty="0">
                <a:latin typeface="Britannic Bold" panose="020B0903060703020204" pitchFamily="34" charset="77"/>
                <a:cs typeface="Times New Roman" panose="02020603050405020304" pitchFamily="18" charset="0"/>
              </a:rPr>
              <a:t>Institute for Families in Crisis) </a:t>
            </a:r>
          </a:p>
        </p:txBody>
      </p:sp>
      <p:sp>
        <p:nvSpPr>
          <p:cNvPr id="6" name="Title 5"/>
          <p:cNvSpPr>
            <a:spLocks noGrp="1"/>
          </p:cNvSpPr>
          <p:nvPr>
            <p:ph type="ctrTitle"/>
          </p:nvPr>
        </p:nvSpPr>
        <p:spPr>
          <a:xfrm>
            <a:off x="1469997" y="2928551"/>
            <a:ext cx="7766936" cy="815546"/>
          </a:xfrm>
        </p:spPr>
        <p:txBody>
          <a:bodyPr/>
          <a:lstStyle/>
          <a:p>
            <a:pPr algn="ctr"/>
            <a:r>
              <a:rPr lang="en-US" dirty="0" smtClean="0">
                <a:solidFill>
                  <a:schemeClr val="tx1"/>
                </a:solidFill>
                <a:latin typeface="Britannic Bold" pitchFamily="34" charset="0"/>
              </a:rPr>
              <a:t>TERRIFIC, Inc.</a:t>
            </a:r>
            <a:endParaRPr lang="en-US" dirty="0">
              <a:solidFill>
                <a:schemeClr val="tx1"/>
              </a:solidFill>
              <a:latin typeface="Britannic Bold" pitchFamily="34" charset="0"/>
            </a:endParaRPr>
          </a:p>
        </p:txBody>
      </p:sp>
    </p:spTree>
    <p:extLst>
      <p:ext uri="{BB962C8B-B14F-4D97-AF65-F5344CB8AC3E}">
        <p14:creationId xmlns="" xmlns:p14="http://schemas.microsoft.com/office/powerpoint/2010/main" val="15765002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A8ACD-7246-454A-BAF9-E8B5FB0B4B11}"/>
              </a:ext>
            </a:extLst>
          </p:cNvPr>
          <p:cNvSpPr>
            <a:spLocks noGrp="1"/>
          </p:cNvSpPr>
          <p:nvPr>
            <p:ph type="title"/>
          </p:nvPr>
        </p:nvSpPr>
        <p:spPr/>
        <p:txBody>
          <a:bodyPr/>
          <a:lstStyle/>
          <a:p>
            <a:r>
              <a:rPr lang="en-US" dirty="0" smtClean="0">
                <a:latin typeface="Britannic Bold" panose="020B0903060703020204" pitchFamily="34" charset="0"/>
              </a:rPr>
              <a:t>QUESTIONS T0 ASK YOURSELF WHEN DECLUTTERING</a:t>
            </a:r>
            <a:endParaRPr lang="en-US" dirty="0">
              <a:latin typeface="Britannic Bold" panose="020B0903060703020204" pitchFamily="34" charset="0"/>
            </a:endParaRPr>
          </a:p>
        </p:txBody>
      </p:sp>
      <p:sp>
        <p:nvSpPr>
          <p:cNvPr id="5" name="Content Placeholder 4">
            <a:extLst>
              <a:ext uri="{FF2B5EF4-FFF2-40B4-BE49-F238E27FC236}">
                <a16:creationId xmlns="" xmlns:a16="http://schemas.microsoft.com/office/drawing/2014/main" id="{EB5B2B55-4FEF-4DF5-87DD-2DF4FA6124D4}"/>
              </a:ext>
            </a:extLst>
          </p:cNvPr>
          <p:cNvSpPr>
            <a:spLocks noGrp="1"/>
          </p:cNvSpPr>
          <p:nvPr>
            <p:ph sz="half" idx="2"/>
          </p:nvPr>
        </p:nvSpPr>
        <p:spPr>
          <a:xfrm>
            <a:off x="4382773" y="1896986"/>
            <a:ext cx="4921866" cy="4528528"/>
          </a:xfrm>
          <a:solidFill>
            <a:schemeClr val="bg1">
              <a:lumMod val="95000"/>
            </a:schemeClr>
          </a:solidFill>
        </p:spPr>
        <p:txBody>
          <a:bodyPr>
            <a:noAutofit/>
          </a:bodyPr>
          <a:lstStyle/>
          <a:p>
            <a:pPr lvl="0"/>
            <a:r>
              <a:rPr lang="en-US" b="1" dirty="0" smtClean="0"/>
              <a:t>Do I use this item? </a:t>
            </a:r>
          </a:p>
          <a:p>
            <a:r>
              <a:rPr lang="en-US" b="1" dirty="0" smtClean="0"/>
              <a:t>Do I foresee myself using this item in the next few months? </a:t>
            </a:r>
          </a:p>
          <a:p>
            <a:r>
              <a:rPr lang="en-US" b="1" dirty="0" smtClean="0"/>
              <a:t>Do I really need this item?</a:t>
            </a:r>
          </a:p>
          <a:p>
            <a:pPr lvl="0"/>
            <a:r>
              <a:rPr lang="en-US" b="1" dirty="0" smtClean="0"/>
              <a:t>When was the last time I used the item?</a:t>
            </a:r>
          </a:p>
          <a:p>
            <a:pPr lvl="0"/>
            <a:r>
              <a:rPr lang="en-US" b="1" dirty="0" smtClean="0"/>
              <a:t>Do I have more than one?</a:t>
            </a:r>
          </a:p>
          <a:p>
            <a:r>
              <a:rPr lang="en-US" b="1" dirty="0" smtClean="0"/>
              <a:t>Am I keeping this item to hold onto the past?</a:t>
            </a:r>
          </a:p>
          <a:p>
            <a:pPr lvl="0"/>
            <a:r>
              <a:rPr lang="en-US" b="1" dirty="0" smtClean="0"/>
              <a:t>Am I worried that I will not be able to replace it if I get rid of the item?</a:t>
            </a:r>
          </a:p>
          <a:p>
            <a:pPr lvl="0"/>
            <a:r>
              <a:rPr lang="en-US" b="1" dirty="0" smtClean="0"/>
              <a:t>Is the item broken or damaged? If so, how likely am I to fix it?</a:t>
            </a:r>
          </a:p>
          <a:p>
            <a:endParaRPr lang="en-US" dirty="0"/>
          </a:p>
          <a:p>
            <a:endParaRPr lang="en-US" dirty="0"/>
          </a:p>
        </p:txBody>
      </p:sp>
      <p:pic>
        <p:nvPicPr>
          <p:cNvPr id="4" name="Picture 3" descr="6-Questions.png"/>
          <p:cNvPicPr>
            <a:picLocks noChangeAspect="1"/>
          </p:cNvPicPr>
          <p:nvPr/>
        </p:nvPicPr>
        <p:blipFill>
          <a:blip r:embed="rId3"/>
          <a:srcRect r="47405"/>
          <a:stretch>
            <a:fillRect/>
          </a:stretch>
        </p:blipFill>
        <p:spPr>
          <a:xfrm>
            <a:off x="673776" y="2423269"/>
            <a:ext cx="3293471" cy="3557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2409949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oodwill - stop donating trash pix.jpg"/>
          <p:cNvPicPr>
            <a:picLocks noGrp="1" noChangeAspect="1"/>
          </p:cNvPicPr>
          <p:nvPr>
            <p:ph sz="half" idx="2"/>
          </p:nvPr>
        </p:nvPicPr>
        <p:blipFill>
          <a:blip r:embed="rId3"/>
          <a:stretch>
            <a:fillRect/>
          </a:stretch>
        </p:blipFill>
        <p:spPr>
          <a:xfrm>
            <a:off x="1149179" y="488361"/>
            <a:ext cx="6808572" cy="577248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550" y="609600"/>
            <a:ext cx="8596668" cy="650789"/>
          </a:xfrm>
        </p:spPr>
        <p:txBody>
          <a:bodyPr/>
          <a:lstStyle/>
          <a:p>
            <a:r>
              <a:rPr lang="en-US" b="1" dirty="0" smtClean="0">
                <a:latin typeface="Britannic Bold" pitchFamily="34" charset="0"/>
              </a:rPr>
              <a:t>DONATION GUIDELINES</a:t>
            </a:r>
            <a:endParaRPr lang="en-US" b="1" dirty="0">
              <a:latin typeface="Britannic Bold" pitchFamily="34" charset="0"/>
            </a:endParaRPr>
          </a:p>
        </p:txBody>
      </p:sp>
      <p:sp>
        <p:nvSpPr>
          <p:cNvPr id="4" name="Text Placeholder 3"/>
          <p:cNvSpPr>
            <a:spLocks noGrp="1"/>
          </p:cNvSpPr>
          <p:nvPr>
            <p:ph type="body" idx="1"/>
          </p:nvPr>
        </p:nvSpPr>
        <p:spPr>
          <a:xfrm>
            <a:off x="5828512" y="1433382"/>
            <a:ext cx="3883899" cy="500673"/>
          </a:xfrm>
        </p:spPr>
        <p:txBody>
          <a:bodyPr/>
          <a:lstStyle/>
          <a:p>
            <a:r>
              <a:rPr lang="en-US" b="1" dirty="0" smtClean="0"/>
              <a:t>DONATE ITEMS THAT ARE:</a:t>
            </a:r>
            <a:endParaRPr lang="en-US" b="1" dirty="0"/>
          </a:p>
        </p:txBody>
      </p:sp>
      <p:sp>
        <p:nvSpPr>
          <p:cNvPr id="3" name="Content Placeholder 2"/>
          <p:cNvSpPr>
            <a:spLocks noGrp="1"/>
          </p:cNvSpPr>
          <p:nvPr>
            <p:ph sz="half" idx="2"/>
          </p:nvPr>
        </p:nvSpPr>
        <p:spPr>
          <a:xfrm>
            <a:off x="5890299" y="1971125"/>
            <a:ext cx="3797400" cy="3774766"/>
          </a:xfrm>
        </p:spPr>
        <p:txBody>
          <a:bodyPr>
            <a:normAutofit/>
          </a:bodyPr>
          <a:lstStyle/>
          <a:p>
            <a:r>
              <a:rPr lang="en-US" sz="2400" dirty="0" smtClean="0"/>
              <a:t>New items</a:t>
            </a:r>
          </a:p>
          <a:p>
            <a:r>
              <a:rPr lang="en-US" sz="2400" dirty="0" smtClean="0"/>
              <a:t>Gently used items</a:t>
            </a:r>
          </a:p>
          <a:p>
            <a:r>
              <a:rPr lang="en-US" sz="2400" dirty="0" smtClean="0"/>
              <a:t>Unexpired foods items</a:t>
            </a:r>
          </a:p>
          <a:p>
            <a:r>
              <a:rPr lang="en-US" sz="2400" dirty="0" smtClean="0"/>
              <a:t>Placed in bags or boxes to deliver to the organization</a:t>
            </a:r>
          </a:p>
          <a:p>
            <a:endParaRPr lang="en-US" sz="2400" dirty="0" smtClean="0"/>
          </a:p>
          <a:p>
            <a:endParaRPr lang="en-US" dirty="0" smtClean="0"/>
          </a:p>
          <a:p>
            <a:endParaRPr lang="en-US" dirty="0"/>
          </a:p>
        </p:txBody>
      </p:sp>
      <p:sp>
        <p:nvSpPr>
          <p:cNvPr id="5" name="Text Placeholder 4"/>
          <p:cNvSpPr>
            <a:spLocks noGrp="1"/>
          </p:cNvSpPr>
          <p:nvPr>
            <p:ph type="body" sz="quarter" idx="3"/>
          </p:nvPr>
        </p:nvSpPr>
        <p:spPr>
          <a:xfrm>
            <a:off x="615237" y="1445741"/>
            <a:ext cx="5031800" cy="475959"/>
          </a:xfrm>
        </p:spPr>
        <p:txBody>
          <a:bodyPr/>
          <a:lstStyle/>
          <a:p>
            <a:r>
              <a:rPr lang="en-US" b="1" dirty="0" smtClean="0"/>
              <a:t>DO NOT DONATE ITEMS THAT ARE: </a:t>
            </a:r>
            <a:endParaRPr lang="en-US" b="1" dirty="0"/>
          </a:p>
        </p:txBody>
      </p:sp>
      <p:sp>
        <p:nvSpPr>
          <p:cNvPr id="6" name="Content Placeholder 5"/>
          <p:cNvSpPr>
            <a:spLocks noGrp="1"/>
          </p:cNvSpPr>
          <p:nvPr>
            <p:ph sz="quarter" idx="4"/>
          </p:nvPr>
        </p:nvSpPr>
        <p:spPr>
          <a:xfrm>
            <a:off x="701736" y="2026510"/>
            <a:ext cx="4185617" cy="4003589"/>
          </a:xfrm>
        </p:spPr>
        <p:txBody>
          <a:bodyPr>
            <a:normAutofit lnSpcReduction="10000"/>
          </a:bodyPr>
          <a:lstStyle/>
          <a:p>
            <a:r>
              <a:rPr lang="en-US" sz="2400" dirty="0" smtClean="0"/>
              <a:t>Broken or Chipped</a:t>
            </a:r>
          </a:p>
          <a:p>
            <a:r>
              <a:rPr lang="en-US" sz="2400" dirty="0" smtClean="0"/>
              <a:t>Torn</a:t>
            </a:r>
          </a:p>
          <a:p>
            <a:r>
              <a:rPr lang="en-US" sz="2400" dirty="0" smtClean="0"/>
              <a:t>Dirty or Stained</a:t>
            </a:r>
          </a:p>
          <a:p>
            <a:r>
              <a:rPr lang="en-US" sz="2400" dirty="0" smtClean="0"/>
              <a:t>Soiled with mold</a:t>
            </a:r>
          </a:p>
          <a:p>
            <a:r>
              <a:rPr lang="en-US" sz="2400" dirty="0" smtClean="0"/>
              <a:t>Inoperable</a:t>
            </a:r>
          </a:p>
          <a:p>
            <a:r>
              <a:rPr lang="en-US" sz="2400" dirty="0" smtClean="0"/>
              <a:t>Missing pieces</a:t>
            </a:r>
          </a:p>
          <a:p>
            <a:r>
              <a:rPr lang="en-US" sz="2400" dirty="0" smtClean="0"/>
              <a:t>Covered in animal hair, rodent waste, roach or bed bug eggs and debris</a:t>
            </a:r>
          </a:p>
          <a:p>
            <a:endParaRPr lang="en-US" sz="2400"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264" y="794952"/>
            <a:ext cx="8936224" cy="650790"/>
          </a:xfrm>
        </p:spPr>
        <p:txBody>
          <a:bodyPr>
            <a:noAutofit/>
          </a:bodyPr>
          <a:lstStyle/>
          <a:p>
            <a:r>
              <a:rPr lang="en-US" b="1" dirty="0" smtClean="0">
                <a:latin typeface="Britannic Bold" pitchFamily="34" charset="0"/>
              </a:rPr>
              <a:t>GOODWILL’S ACCEPTABLE DONATIONS LIST</a:t>
            </a:r>
            <a:endParaRPr lang="en-US" b="1" dirty="0">
              <a:latin typeface="Britannic Bold" pitchFamily="34" charset="0"/>
            </a:endParaRPr>
          </a:p>
        </p:txBody>
      </p:sp>
      <p:sp>
        <p:nvSpPr>
          <p:cNvPr id="5" name="Content Placeholder 4"/>
          <p:cNvSpPr>
            <a:spLocks noGrp="1"/>
          </p:cNvSpPr>
          <p:nvPr>
            <p:ph sz="half" idx="2"/>
          </p:nvPr>
        </p:nvSpPr>
        <p:spPr>
          <a:xfrm>
            <a:off x="651032" y="1761063"/>
            <a:ext cx="4185623" cy="4602668"/>
          </a:xfrm>
        </p:spPr>
        <p:txBody>
          <a:bodyPr>
            <a:normAutofit/>
          </a:bodyPr>
          <a:lstStyle/>
          <a:p>
            <a:r>
              <a:rPr lang="en-US" b="1" dirty="0" smtClean="0"/>
              <a:t>Vehicles in all conditions/Boats on trailers</a:t>
            </a:r>
          </a:p>
          <a:p>
            <a:r>
              <a:rPr lang="en-US" b="1" dirty="0" smtClean="0"/>
              <a:t>Clothing, shoes and boots</a:t>
            </a:r>
            <a:endParaRPr lang="en-US" dirty="0" smtClean="0"/>
          </a:p>
          <a:p>
            <a:r>
              <a:rPr lang="en-US" b="1" dirty="0" smtClean="0"/>
              <a:t>Jewelry</a:t>
            </a:r>
            <a:endParaRPr lang="en-US" dirty="0" smtClean="0"/>
          </a:p>
          <a:p>
            <a:r>
              <a:rPr lang="en-US" b="1" dirty="0" smtClean="0"/>
              <a:t>Hats, gloves, mittens</a:t>
            </a:r>
            <a:r>
              <a:rPr lang="en-US" dirty="0" smtClean="0"/>
              <a:t> and </a:t>
            </a:r>
            <a:r>
              <a:rPr lang="en-US" b="1" dirty="0" smtClean="0"/>
              <a:t>scarves</a:t>
            </a:r>
            <a:endParaRPr lang="en-US" dirty="0" smtClean="0"/>
          </a:p>
          <a:p>
            <a:r>
              <a:rPr lang="en-US" dirty="0" smtClean="0"/>
              <a:t>B</a:t>
            </a:r>
            <a:r>
              <a:rPr lang="en-US" b="1" dirty="0" smtClean="0"/>
              <a:t>ooks, records, compact disks, video tapes</a:t>
            </a:r>
            <a:r>
              <a:rPr lang="en-US" dirty="0" smtClean="0"/>
              <a:t> and </a:t>
            </a:r>
            <a:r>
              <a:rPr lang="en-US" b="1" dirty="0" smtClean="0"/>
              <a:t>DVDs</a:t>
            </a:r>
            <a:endParaRPr lang="en-US" dirty="0" smtClean="0"/>
          </a:p>
          <a:p>
            <a:r>
              <a:rPr lang="en-US" b="1" dirty="0" smtClean="0"/>
              <a:t>Games, toys</a:t>
            </a:r>
            <a:r>
              <a:rPr lang="en-US" dirty="0" smtClean="0"/>
              <a:t> and </a:t>
            </a:r>
            <a:r>
              <a:rPr lang="en-US" b="1" dirty="0" smtClean="0"/>
              <a:t>sports equipment</a:t>
            </a:r>
          </a:p>
          <a:p>
            <a:r>
              <a:rPr lang="en-US" b="1" dirty="0" smtClean="0"/>
              <a:t>Housewares:</a:t>
            </a:r>
            <a:r>
              <a:rPr lang="en-US" dirty="0" smtClean="0"/>
              <a:t> </a:t>
            </a:r>
            <a:r>
              <a:rPr lang="en-US" b="1" dirty="0" smtClean="0"/>
              <a:t>dishes, glassware, kitchen utensils, lamps</a:t>
            </a:r>
            <a:r>
              <a:rPr lang="en-US" dirty="0" smtClean="0"/>
              <a:t> and </a:t>
            </a:r>
            <a:r>
              <a:rPr lang="en-US" b="1" dirty="0" smtClean="0"/>
              <a:t>small appliances</a:t>
            </a:r>
          </a:p>
          <a:p>
            <a:r>
              <a:rPr lang="en-US" b="1" dirty="0" smtClean="0"/>
              <a:t>Hand tools</a:t>
            </a:r>
            <a:r>
              <a:rPr lang="en-US" dirty="0" smtClean="0"/>
              <a:t> and </a:t>
            </a:r>
            <a:r>
              <a:rPr lang="en-US" b="1" dirty="0" smtClean="0"/>
              <a:t>small power tools</a:t>
            </a:r>
            <a:endParaRPr lang="en-US" dirty="0" smtClean="0"/>
          </a:p>
          <a:p>
            <a:endParaRPr lang="en-US" dirty="0" smtClean="0"/>
          </a:p>
          <a:p>
            <a:endParaRPr lang="en-US" dirty="0" smtClean="0"/>
          </a:p>
        </p:txBody>
      </p:sp>
      <p:sp>
        <p:nvSpPr>
          <p:cNvPr id="7" name="Content Placeholder 6"/>
          <p:cNvSpPr>
            <a:spLocks noGrp="1"/>
          </p:cNvSpPr>
          <p:nvPr>
            <p:ph sz="quarter" idx="4"/>
          </p:nvPr>
        </p:nvSpPr>
        <p:spPr>
          <a:xfrm>
            <a:off x="5038956" y="1699275"/>
            <a:ext cx="4185617" cy="4639741"/>
          </a:xfrm>
        </p:spPr>
        <p:txBody>
          <a:bodyPr>
            <a:normAutofit/>
          </a:bodyPr>
          <a:lstStyle/>
          <a:p>
            <a:r>
              <a:rPr lang="en-US" b="1" dirty="0" smtClean="0"/>
              <a:t>Collectibles, antiques, knickknacks</a:t>
            </a:r>
            <a:r>
              <a:rPr lang="en-US" dirty="0" smtClean="0"/>
              <a:t> and </a:t>
            </a:r>
            <a:r>
              <a:rPr lang="en-US" b="1" dirty="0" smtClean="0"/>
              <a:t>other giftware</a:t>
            </a:r>
            <a:endParaRPr lang="en-US" dirty="0" smtClean="0"/>
          </a:p>
          <a:p>
            <a:r>
              <a:rPr lang="en-US" b="1" dirty="0" smtClean="0"/>
              <a:t>Domestics:</a:t>
            </a:r>
            <a:r>
              <a:rPr lang="en-US" dirty="0" smtClean="0"/>
              <a:t> </a:t>
            </a:r>
            <a:r>
              <a:rPr lang="en-US" b="1" dirty="0" smtClean="0"/>
              <a:t>linens, curtains, blankets, etc.</a:t>
            </a:r>
            <a:endParaRPr lang="en-US" dirty="0" smtClean="0"/>
          </a:p>
          <a:p>
            <a:r>
              <a:rPr lang="en-US" b="1" dirty="0" smtClean="0"/>
              <a:t>Electronics: Stereos, radios, VCRs, DVD players, etc.</a:t>
            </a:r>
            <a:endParaRPr lang="en-US" dirty="0" smtClean="0"/>
          </a:p>
          <a:p>
            <a:r>
              <a:rPr lang="en-US" b="1" dirty="0" smtClean="0"/>
              <a:t>Furniture: dressers, tables, sofas, bed frames, (except waterbed frames) etc.</a:t>
            </a:r>
            <a:endParaRPr lang="en-US" dirty="0" smtClean="0"/>
          </a:p>
          <a:p>
            <a:r>
              <a:rPr lang="en-US" b="1" dirty="0" smtClean="0"/>
              <a:t>Flat screen TVs </a:t>
            </a:r>
            <a:endParaRPr lang="en-US" dirty="0" smtClean="0"/>
          </a:p>
          <a:p>
            <a:r>
              <a:rPr lang="en-US" b="1" dirty="0" smtClean="0"/>
              <a:t>Computer</a:t>
            </a:r>
          </a:p>
          <a:p>
            <a:r>
              <a:rPr lang="en-US" b="1" dirty="0" smtClean="0"/>
              <a:t>Office Equipment</a:t>
            </a:r>
          </a:p>
          <a:p>
            <a:r>
              <a:rPr lang="en-US" b="1" dirty="0" smtClean="0"/>
              <a:t>Telecommunications Equipment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770" y="523103"/>
            <a:ext cx="9220429" cy="675503"/>
          </a:xfrm>
        </p:spPr>
        <p:txBody>
          <a:bodyPr>
            <a:noAutofit/>
          </a:bodyPr>
          <a:lstStyle/>
          <a:p>
            <a:r>
              <a:rPr lang="en-US" b="1" dirty="0" smtClean="0">
                <a:latin typeface="Britannic Bold" pitchFamily="34" charset="0"/>
              </a:rPr>
              <a:t>GOODWILL’S UNACCEPTABLE DONATION LIST</a:t>
            </a:r>
            <a:endParaRPr lang="en-US" b="1" dirty="0">
              <a:latin typeface="Britannic Bold" pitchFamily="34" charset="0"/>
            </a:endParaRPr>
          </a:p>
        </p:txBody>
      </p:sp>
      <p:sp>
        <p:nvSpPr>
          <p:cNvPr id="4" name="Content Placeholder 3"/>
          <p:cNvSpPr>
            <a:spLocks noGrp="1"/>
          </p:cNvSpPr>
          <p:nvPr>
            <p:ph sz="half" idx="2"/>
          </p:nvPr>
        </p:nvSpPr>
        <p:spPr>
          <a:xfrm>
            <a:off x="700459" y="1328575"/>
            <a:ext cx="4185623" cy="5356430"/>
          </a:xfrm>
        </p:spPr>
        <p:txBody>
          <a:bodyPr>
            <a:normAutofit/>
          </a:bodyPr>
          <a:lstStyle/>
          <a:p>
            <a:r>
              <a:rPr lang="en-US" sz="2000" b="1" dirty="0" smtClean="0"/>
              <a:t>CRT Televisions/CRT Computer Monitors (cathode ray tube) </a:t>
            </a:r>
            <a:endParaRPr lang="en-US" sz="2000" dirty="0" smtClean="0"/>
          </a:p>
          <a:p>
            <a:r>
              <a:rPr lang="en-US" sz="2000" b="1" dirty="0" smtClean="0"/>
              <a:t>Household chemical products: pesticides, paint, drain/oven  cleaner, etc. </a:t>
            </a:r>
            <a:endParaRPr lang="en-US" sz="2000" dirty="0" smtClean="0"/>
          </a:p>
          <a:p>
            <a:r>
              <a:rPr lang="en-US" sz="2000" b="1" dirty="0" smtClean="0"/>
              <a:t>Automotive hazardous waste items: tires, lead acid batteries, oils, antifreeze, etc.</a:t>
            </a:r>
            <a:endParaRPr lang="en-US" sz="2000" dirty="0" smtClean="0"/>
          </a:p>
          <a:p>
            <a:r>
              <a:rPr lang="en-US" sz="2000" b="1" dirty="0" smtClean="0"/>
              <a:t>Large appliances: refrigerators, stoves/ovens, washers/dryers etc.</a:t>
            </a:r>
            <a:endParaRPr lang="en-US" sz="2000" dirty="0" smtClean="0"/>
          </a:p>
          <a:p>
            <a:r>
              <a:rPr lang="en-US" sz="2000" b="1" dirty="0" smtClean="0"/>
              <a:t>Personal care items: shampoo, conditioner, shaving cream</a:t>
            </a:r>
            <a:endParaRPr lang="en-US" sz="2000" dirty="0" smtClean="0"/>
          </a:p>
          <a:p>
            <a:endParaRPr lang="en-US" dirty="0" smtClean="0"/>
          </a:p>
          <a:p>
            <a:endParaRPr lang="en-US" dirty="0"/>
          </a:p>
        </p:txBody>
      </p:sp>
      <p:sp>
        <p:nvSpPr>
          <p:cNvPr id="6" name="Content Placeholder 5"/>
          <p:cNvSpPr>
            <a:spLocks noGrp="1"/>
          </p:cNvSpPr>
          <p:nvPr>
            <p:ph sz="quarter" idx="4"/>
          </p:nvPr>
        </p:nvSpPr>
        <p:spPr>
          <a:xfrm>
            <a:off x="5051313" y="1340931"/>
            <a:ext cx="4438675" cy="5158723"/>
          </a:xfrm>
        </p:spPr>
        <p:txBody>
          <a:bodyPr>
            <a:normAutofit fontScale="85000" lnSpcReduction="20000"/>
          </a:bodyPr>
          <a:lstStyle/>
          <a:p>
            <a:r>
              <a:rPr lang="en-US" sz="2400" b="1" dirty="0" smtClean="0"/>
              <a:t>No mattresses/box springs or waterbeds</a:t>
            </a:r>
            <a:endParaRPr lang="en-US" sz="2400" dirty="0" smtClean="0"/>
          </a:p>
          <a:p>
            <a:r>
              <a:rPr lang="en-US" sz="2400" b="1" dirty="0" smtClean="0"/>
              <a:t>No carpet or carpet padding</a:t>
            </a:r>
            <a:endParaRPr lang="en-US" sz="2400" dirty="0" smtClean="0"/>
          </a:p>
          <a:p>
            <a:r>
              <a:rPr lang="en-US" sz="2400" b="1" dirty="0" smtClean="0"/>
              <a:t>No plumbing fixtures</a:t>
            </a:r>
          </a:p>
          <a:p>
            <a:r>
              <a:rPr lang="en-US" sz="2400" b="1" dirty="0" smtClean="0"/>
              <a:t>No building materials</a:t>
            </a:r>
            <a:endParaRPr lang="en-US" sz="2400" dirty="0" smtClean="0"/>
          </a:p>
          <a:p>
            <a:r>
              <a:rPr lang="en-US" sz="2400" b="1" dirty="0" smtClean="0"/>
              <a:t>No traditional recyclables: newsprint, cardboard, magazines, etc.</a:t>
            </a:r>
            <a:endParaRPr lang="en-US" sz="2400" dirty="0" smtClean="0"/>
          </a:p>
          <a:p>
            <a:r>
              <a:rPr lang="en-US" sz="2400" b="1" dirty="0" smtClean="0"/>
              <a:t>No weapons such as guns, bows and arrows, ammunition, etc.</a:t>
            </a:r>
            <a:endParaRPr lang="en-US" sz="2400" dirty="0" smtClean="0"/>
          </a:p>
          <a:p>
            <a:r>
              <a:rPr lang="en-US" sz="2400" b="1" dirty="0" smtClean="0"/>
              <a:t>No cribs, car seats, walkers or other products that do not meet the current safety standards of the </a:t>
            </a:r>
            <a:r>
              <a:rPr lang="en-US" sz="2400" b="1" u="sng" dirty="0" smtClean="0">
                <a:hlinkClick r:id="rId3"/>
              </a:rPr>
              <a:t>US Consumer Product Safety Commission</a:t>
            </a:r>
            <a:r>
              <a:rPr lang="en-US" sz="2400" b="1" dirty="0" smtClean="0"/>
              <a:t>, including recalled items.</a:t>
            </a:r>
            <a:endParaRPr lang="en-US" sz="2400" dirty="0" smtClean="0"/>
          </a:p>
          <a:p>
            <a:r>
              <a:rPr lang="en-US" sz="2400" b="1" dirty="0" smtClean="0"/>
              <a:t>No pianos or organs</a:t>
            </a:r>
            <a:endParaRPr lang="en-US" sz="24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609600"/>
            <a:ext cx="8596668" cy="700216"/>
          </a:xfrm>
        </p:spPr>
        <p:txBody>
          <a:bodyPr/>
          <a:lstStyle/>
          <a:p>
            <a:r>
              <a:rPr lang="en-US" dirty="0" smtClean="0">
                <a:latin typeface="Britannic Bold" pitchFamily="34" charset="0"/>
              </a:rPr>
              <a:t>DONATIONS TO CONSIDER FOR SHELTERS</a:t>
            </a:r>
            <a:endParaRPr lang="en-US" dirty="0">
              <a:latin typeface="Britannic Bold" pitchFamily="34" charset="0"/>
            </a:endParaRPr>
          </a:p>
        </p:txBody>
      </p:sp>
      <p:sp>
        <p:nvSpPr>
          <p:cNvPr id="5" name="Content Placeholder 4"/>
          <p:cNvSpPr>
            <a:spLocks noGrp="1"/>
          </p:cNvSpPr>
          <p:nvPr>
            <p:ph sz="half" idx="1"/>
          </p:nvPr>
        </p:nvSpPr>
        <p:spPr>
          <a:xfrm>
            <a:off x="677333" y="1482811"/>
            <a:ext cx="4500147" cy="5103340"/>
          </a:xfrm>
        </p:spPr>
        <p:txBody>
          <a:bodyPr>
            <a:normAutofit fontScale="32500" lnSpcReduction="20000"/>
          </a:bodyPr>
          <a:lstStyle/>
          <a:p>
            <a:pPr algn="ctr">
              <a:buNone/>
            </a:pPr>
            <a:r>
              <a:rPr lang="en-US" sz="5500" b="1" dirty="0" smtClean="0"/>
              <a:t>GENTLY USED ITEMS</a:t>
            </a:r>
          </a:p>
          <a:p>
            <a:r>
              <a:rPr lang="en-US" sz="5500" b="1" dirty="0" smtClean="0"/>
              <a:t>Clothes</a:t>
            </a:r>
          </a:p>
          <a:p>
            <a:r>
              <a:rPr lang="en-US" sz="5500" b="1" dirty="0" smtClean="0"/>
              <a:t>Coats/Jackets/Sweaters</a:t>
            </a:r>
          </a:p>
          <a:p>
            <a:r>
              <a:rPr lang="en-US" sz="5500" b="1" dirty="0" smtClean="0"/>
              <a:t>Shoes/Boots</a:t>
            </a:r>
          </a:p>
          <a:p>
            <a:r>
              <a:rPr lang="en-US" sz="5500" b="1" dirty="0" smtClean="0"/>
              <a:t>Hats/Gloves</a:t>
            </a:r>
          </a:p>
          <a:p>
            <a:r>
              <a:rPr lang="en-US" sz="5500" b="1" dirty="0" smtClean="0"/>
              <a:t>Blankets/Sheets</a:t>
            </a:r>
          </a:p>
          <a:p>
            <a:r>
              <a:rPr lang="en-US" sz="5500" b="1" dirty="0" smtClean="0"/>
              <a:t>Sturdy Tote Bags/Book Bags</a:t>
            </a:r>
          </a:p>
          <a:p>
            <a:pPr>
              <a:buNone/>
            </a:pPr>
            <a:endParaRPr lang="en-US" sz="5500" b="1" dirty="0" smtClean="0"/>
          </a:p>
          <a:p>
            <a:endParaRPr lang="en-US" sz="2800" dirty="0" smtClean="0"/>
          </a:p>
          <a:p>
            <a:endParaRPr lang="en-US" dirty="0" smtClean="0"/>
          </a:p>
          <a:p>
            <a:endParaRPr lang="en-US" dirty="0"/>
          </a:p>
        </p:txBody>
      </p:sp>
      <p:sp>
        <p:nvSpPr>
          <p:cNvPr id="6" name="Content Placeholder 5"/>
          <p:cNvSpPr>
            <a:spLocks noGrp="1"/>
          </p:cNvSpPr>
          <p:nvPr>
            <p:ph sz="half" idx="2"/>
          </p:nvPr>
        </p:nvSpPr>
        <p:spPr>
          <a:xfrm>
            <a:off x="5324748" y="1482811"/>
            <a:ext cx="4184034" cy="5165123"/>
          </a:xfrm>
        </p:spPr>
        <p:txBody>
          <a:bodyPr>
            <a:normAutofit fontScale="32500" lnSpcReduction="20000"/>
          </a:bodyPr>
          <a:lstStyle/>
          <a:p>
            <a:pPr algn="ctr">
              <a:buNone/>
            </a:pPr>
            <a:r>
              <a:rPr lang="en-US" sz="5500" b="1" dirty="0" smtClean="0"/>
              <a:t>NEW ITEMS</a:t>
            </a:r>
          </a:p>
          <a:p>
            <a:r>
              <a:rPr lang="en-US" sz="5500" b="1" dirty="0" smtClean="0"/>
              <a:t>Toilet Paper/Paper Towel</a:t>
            </a:r>
          </a:p>
          <a:p>
            <a:r>
              <a:rPr lang="en-US" sz="5500" b="1" dirty="0" smtClean="0"/>
              <a:t>Underwear/Socks</a:t>
            </a:r>
          </a:p>
          <a:p>
            <a:r>
              <a:rPr lang="en-US" sz="5500" b="1" dirty="0" smtClean="0"/>
              <a:t>Oral Hygiene Products (toothbrushes/toothpaste)</a:t>
            </a:r>
          </a:p>
          <a:p>
            <a:r>
              <a:rPr lang="en-US" sz="5500" b="1" dirty="0" smtClean="0"/>
              <a:t>Unopened Toiletries (razors, shaving cream, deodorant, perfume/cologne)</a:t>
            </a:r>
          </a:p>
          <a:p>
            <a:r>
              <a:rPr lang="en-US" sz="5500" b="1" dirty="0" smtClean="0"/>
              <a:t>Feminine Hygiene Items</a:t>
            </a:r>
          </a:p>
          <a:p>
            <a:r>
              <a:rPr lang="en-US" sz="5500" b="1" dirty="0" smtClean="0"/>
              <a:t>Diapers/Incontinence Items</a:t>
            </a:r>
          </a:p>
          <a:p>
            <a:r>
              <a:rPr lang="en-US" sz="5500" b="1" dirty="0" smtClean="0"/>
              <a:t>Face Masks</a:t>
            </a:r>
          </a:p>
          <a:p>
            <a:r>
              <a:rPr lang="en-US" sz="5500" b="1" dirty="0" smtClean="0"/>
              <a:t>First Aid Supplies</a:t>
            </a:r>
          </a:p>
          <a:p>
            <a:r>
              <a:rPr lang="en-US" sz="5500" b="1" dirty="0" smtClean="0"/>
              <a:t>New Laundry detergent/All Purpose Cleaner</a:t>
            </a:r>
          </a:p>
          <a:p>
            <a:r>
              <a:rPr lang="en-US" sz="5500" b="1" dirty="0" smtClean="0"/>
              <a:t>New Cleaning products/Trash bags</a:t>
            </a:r>
          </a:p>
          <a:p>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F6638C-B695-FB45-B360-60900081EFDB}"/>
              </a:ext>
            </a:extLst>
          </p:cNvPr>
          <p:cNvSpPr>
            <a:spLocks noGrp="1"/>
          </p:cNvSpPr>
          <p:nvPr>
            <p:ph type="title"/>
          </p:nvPr>
        </p:nvSpPr>
        <p:spPr>
          <a:xfrm>
            <a:off x="677334" y="609601"/>
            <a:ext cx="8596668" cy="626076"/>
          </a:xfrm>
        </p:spPr>
        <p:txBody>
          <a:bodyPr>
            <a:noAutofit/>
          </a:bodyPr>
          <a:lstStyle/>
          <a:p>
            <a:r>
              <a:rPr lang="en-US" b="1" dirty="0" smtClean="0">
                <a:latin typeface="Britannic Bold" panose="020B0903060703020204" pitchFamily="34" charset="0"/>
              </a:rPr>
              <a:t>PLACES TO DONATE AND RECYCLE</a:t>
            </a:r>
            <a:endParaRPr lang="en-US" b="1" dirty="0">
              <a:latin typeface="Britannic Bold" panose="020B0903060703020204" pitchFamily="34" charset="0"/>
            </a:endParaRPr>
          </a:p>
        </p:txBody>
      </p:sp>
      <p:sp>
        <p:nvSpPr>
          <p:cNvPr id="5" name="Content Placeholder 4">
            <a:extLst>
              <a:ext uri="{FF2B5EF4-FFF2-40B4-BE49-F238E27FC236}">
                <a16:creationId xmlns="" xmlns:a16="http://schemas.microsoft.com/office/drawing/2014/main" id="{1D80521D-30B1-48E0-B3FD-392B239E7C0A}"/>
              </a:ext>
            </a:extLst>
          </p:cNvPr>
          <p:cNvSpPr>
            <a:spLocks noGrp="1"/>
          </p:cNvSpPr>
          <p:nvPr>
            <p:ph sz="half" idx="2"/>
          </p:nvPr>
        </p:nvSpPr>
        <p:spPr>
          <a:xfrm>
            <a:off x="725171" y="1550996"/>
            <a:ext cx="4185623" cy="5059869"/>
          </a:xfrm>
        </p:spPr>
        <p:txBody>
          <a:bodyPr>
            <a:normAutofit fontScale="92500" lnSpcReduction="20000"/>
          </a:bodyPr>
          <a:lstStyle/>
          <a:p>
            <a:r>
              <a:rPr lang="en-US" sz="1900" b="1" dirty="0" smtClean="0"/>
              <a:t>SOME -So Others Might Eat (</a:t>
            </a:r>
            <a:r>
              <a:rPr lang="en-US" sz="1900" b="1" dirty="0" smtClean="0">
                <a:hlinkClick r:id="rId3"/>
              </a:rPr>
              <a:t>www.some.org</a:t>
            </a:r>
            <a:r>
              <a:rPr lang="en-US" sz="1900" b="1" dirty="0" smtClean="0"/>
              <a:t>) – regular and professional clothes, non-perishable food and small household items</a:t>
            </a:r>
            <a:endParaRPr lang="en-US" sz="1900" b="1" dirty="0"/>
          </a:p>
          <a:p>
            <a:r>
              <a:rPr lang="en-US" sz="1900" b="1" dirty="0" smtClean="0"/>
              <a:t>The Lupus Foundation (</a:t>
            </a:r>
            <a:r>
              <a:rPr lang="en-US" sz="1900" b="1" dirty="0" smtClean="0">
                <a:hlinkClick r:id="rId4"/>
              </a:rPr>
              <a:t>www.lupuspickupmdva.org/.org</a:t>
            </a:r>
            <a:r>
              <a:rPr lang="en-US" sz="1900" b="1" dirty="0" smtClean="0"/>
              <a:t>)</a:t>
            </a:r>
          </a:p>
          <a:p>
            <a:r>
              <a:rPr lang="en-US" sz="1900" b="1" dirty="0" smtClean="0"/>
              <a:t>Goodwill</a:t>
            </a:r>
          </a:p>
          <a:p>
            <a:r>
              <a:rPr lang="en-US" sz="1900" b="1" dirty="0" smtClean="0"/>
              <a:t>Salvation Army (</a:t>
            </a:r>
            <a:r>
              <a:rPr lang="en-US" sz="1900" b="1" dirty="0" smtClean="0">
                <a:hlinkClick r:id="rId5"/>
              </a:rPr>
              <a:t>https://satruck.org/schedule-pickup</a:t>
            </a:r>
            <a:r>
              <a:rPr lang="en-US" sz="1900" b="1" dirty="0" smtClean="0"/>
              <a:t>)</a:t>
            </a:r>
          </a:p>
          <a:p>
            <a:r>
              <a:rPr lang="en-US" sz="1900" b="1" dirty="0" smtClean="0"/>
              <a:t>Thrift stores</a:t>
            </a:r>
          </a:p>
          <a:p>
            <a:r>
              <a:rPr lang="en-US" sz="1900" b="1" dirty="0" smtClean="0"/>
              <a:t>Churches with clothing closets and food pantries</a:t>
            </a:r>
          </a:p>
          <a:p>
            <a:r>
              <a:rPr lang="en-US" sz="1900" b="1" dirty="0" smtClean="0"/>
              <a:t>D.C. Shares Medical Equipment Loan Closets</a:t>
            </a:r>
          </a:p>
          <a:p>
            <a:r>
              <a:rPr lang="en-US" sz="1900" b="1" dirty="0" smtClean="0"/>
              <a:t>Dress for Success (Business/professional clothes)</a:t>
            </a:r>
          </a:p>
          <a:p>
            <a:endParaRPr lang="en-US" dirty="0"/>
          </a:p>
        </p:txBody>
      </p:sp>
      <p:sp>
        <p:nvSpPr>
          <p:cNvPr id="12" name="Content Placeholder 11"/>
          <p:cNvSpPr>
            <a:spLocks noGrp="1"/>
          </p:cNvSpPr>
          <p:nvPr>
            <p:ph sz="quarter" idx="4"/>
          </p:nvPr>
        </p:nvSpPr>
        <p:spPr>
          <a:xfrm>
            <a:off x="4964816" y="1550996"/>
            <a:ext cx="4185617" cy="5047512"/>
          </a:xfrm>
        </p:spPr>
        <p:txBody>
          <a:bodyPr>
            <a:normAutofit lnSpcReduction="10000"/>
          </a:bodyPr>
          <a:lstStyle/>
          <a:p>
            <a:r>
              <a:rPr lang="en-US" b="1" dirty="0" smtClean="0"/>
              <a:t>Lion’s Club (</a:t>
            </a:r>
            <a:r>
              <a:rPr lang="en-US" b="1" dirty="0" smtClean="0">
                <a:hlinkClick r:id="rId6"/>
              </a:rPr>
              <a:t>www.lionsclub.org</a:t>
            </a:r>
            <a:r>
              <a:rPr lang="en-US" b="1" dirty="0" smtClean="0"/>
              <a:t>) -  eyeglass recycling program</a:t>
            </a:r>
          </a:p>
          <a:p>
            <a:r>
              <a:rPr lang="en-US" b="1" dirty="0" smtClean="0"/>
              <a:t>A Wider Circle (furniture and household goods)</a:t>
            </a:r>
          </a:p>
          <a:p>
            <a:r>
              <a:rPr lang="en-US" b="1" dirty="0" smtClean="0"/>
              <a:t>Habitat for Humanity</a:t>
            </a:r>
          </a:p>
          <a:p>
            <a:r>
              <a:rPr lang="en-US" b="1" dirty="0" smtClean="0"/>
              <a:t>Capital Area Food Bank</a:t>
            </a:r>
          </a:p>
          <a:p>
            <a:r>
              <a:rPr lang="en-US" b="1" dirty="0" smtClean="0"/>
              <a:t>Community </a:t>
            </a:r>
            <a:r>
              <a:rPr lang="en-US" b="1" dirty="0" smtClean="0"/>
              <a:t>Forklift (new</a:t>
            </a:r>
            <a:r>
              <a:rPr lang="en-US" b="1" dirty="0" smtClean="0"/>
              <a:t>, used and salvaged building and landscaping materials, appliances, tools)</a:t>
            </a:r>
          </a:p>
          <a:p>
            <a:r>
              <a:rPr lang="en-US" b="1" dirty="0" smtClean="0"/>
              <a:t>Homeless Shelters</a:t>
            </a:r>
          </a:p>
          <a:p>
            <a:r>
              <a:rPr lang="en-US" b="1" dirty="0" smtClean="0"/>
              <a:t>Fort Totten Solid Waste Disposal Transfer Station: Dispose of electronics and bulk trash. Provides personal document shredding.</a:t>
            </a:r>
          </a:p>
          <a:p>
            <a:endParaRPr lang="en-US" dirty="0" smtClean="0"/>
          </a:p>
          <a:p>
            <a:endParaRPr lang="en-US" dirty="0"/>
          </a:p>
        </p:txBody>
      </p:sp>
    </p:spTree>
    <p:extLst>
      <p:ext uri="{BB962C8B-B14F-4D97-AF65-F5344CB8AC3E}">
        <p14:creationId xmlns="" xmlns:p14="http://schemas.microsoft.com/office/powerpoint/2010/main" val="1441251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28131-BF76-6940-BDD7-CC81C992F783}"/>
              </a:ext>
            </a:extLst>
          </p:cNvPr>
          <p:cNvSpPr>
            <a:spLocks noGrp="1"/>
          </p:cNvSpPr>
          <p:nvPr>
            <p:ph type="title"/>
          </p:nvPr>
        </p:nvSpPr>
        <p:spPr>
          <a:xfrm>
            <a:off x="677333" y="609600"/>
            <a:ext cx="9146289" cy="774357"/>
          </a:xfrm>
        </p:spPr>
        <p:txBody>
          <a:bodyPr/>
          <a:lstStyle/>
          <a:p>
            <a:r>
              <a:rPr lang="en-US" dirty="0" smtClean="0">
                <a:latin typeface="Britannic Bold" panose="020B0903060703020204" pitchFamily="34" charset="0"/>
              </a:rPr>
              <a:t>JOIN US ON TUESDAY MORNINGS AT 10 a.m. </a:t>
            </a:r>
            <a:endParaRPr lang="en-US" dirty="0">
              <a:latin typeface="Britannic Bold" panose="020B0903060703020204" pitchFamily="34" charset="0"/>
            </a:endParaRPr>
          </a:p>
        </p:txBody>
      </p:sp>
      <p:sp>
        <p:nvSpPr>
          <p:cNvPr id="3" name="Content Placeholder 2">
            <a:extLst>
              <a:ext uri="{FF2B5EF4-FFF2-40B4-BE49-F238E27FC236}">
                <a16:creationId xmlns="" xmlns:a16="http://schemas.microsoft.com/office/drawing/2014/main" id="{09BF6C1B-CB5F-9046-B83A-3032810E920B}"/>
              </a:ext>
            </a:extLst>
          </p:cNvPr>
          <p:cNvSpPr>
            <a:spLocks noGrp="1"/>
          </p:cNvSpPr>
          <p:nvPr>
            <p:ph idx="1"/>
          </p:nvPr>
        </p:nvSpPr>
        <p:spPr>
          <a:xfrm>
            <a:off x="677333" y="1470453"/>
            <a:ext cx="9714699" cy="5214551"/>
          </a:xfrm>
        </p:spPr>
        <p:txBody>
          <a:bodyPr>
            <a:normAutofit fontScale="25000" lnSpcReduction="20000"/>
          </a:bodyPr>
          <a:lstStyle/>
          <a:p>
            <a:pPr>
              <a:buNone/>
            </a:pPr>
            <a:r>
              <a:rPr lang="en-US" sz="8000" b="1" dirty="0" smtClean="0"/>
              <a:t>Decluttering Class and Discussion Group - Tuesdays 10 a.m. – 11 a.m.</a:t>
            </a:r>
          </a:p>
          <a:p>
            <a:pPr>
              <a:buNone/>
            </a:pPr>
            <a:endParaRPr lang="en-US" sz="8000" b="1" dirty="0" smtClean="0"/>
          </a:p>
          <a:p>
            <a:pPr>
              <a:buNone/>
            </a:pPr>
            <a:r>
              <a:rPr lang="en-US" sz="8000" b="1" dirty="0" smtClean="0"/>
              <a:t>TERRIFIC, Inc. Telephone Conference Line: (202) 869-8585  </a:t>
            </a:r>
          </a:p>
          <a:p>
            <a:pPr>
              <a:buNone/>
            </a:pPr>
            <a:r>
              <a:rPr lang="en-US" sz="8000" b="1" dirty="0" smtClean="0"/>
              <a:t>(Access code: 2373826#)</a:t>
            </a:r>
          </a:p>
          <a:p>
            <a:pPr>
              <a:buNone/>
            </a:pPr>
            <a:endParaRPr lang="en-US" sz="8000" b="1" dirty="0" smtClean="0"/>
          </a:p>
          <a:p>
            <a:pPr>
              <a:buNone/>
            </a:pPr>
            <a:r>
              <a:rPr lang="en-US" sz="8000" b="1" dirty="0" smtClean="0"/>
              <a:t>Register for the class at:</a:t>
            </a:r>
            <a:r>
              <a:rPr lang="en-US" sz="8000" b="1" dirty="0" smtClean="0">
                <a:solidFill>
                  <a:schemeClr val="tx1"/>
                </a:solidFill>
              </a:rPr>
              <a:t> </a:t>
            </a:r>
            <a:r>
              <a:rPr lang="en-US" sz="8000" b="1" dirty="0" smtClean="0">
                <a:solidFill>
                  <a:schemeClr val="tx1">
                    <a:lumMod val="95000"/>
                    <a:lumOff val="5000"/>
                  </a:schemeClr>
                </a:solidFill>
                <a:hlinkClick r:id="rId3"/>
              </a:rPr>
              <a:t>www.terrificinc.org</a:t>
            </a:r>
            <a:endParaRPr lang="en-US" sz="8000" b="1" dirty="0" smtClean="0">
              <a:solidFill>
                <a:schemeClr val="tx1">
                  <a:lumMod val="95000"/>
                  <a:lumOff val="5000"/>
                </a:schemeClr>
              </a:solidFill>
            </a:endParaRPr>
          </a:p>
          <a:p>
            <a:pPr>
              <a:buNone/>
            </a:pPr>
            <a:endParaRPr lang="en-US" sz="8000" b="1" dirty="0" smtClean="0"/>
          </a:p>
          <a:p>
            <a:r>
              <a:rPr lang="en-US" sz="8000" b="1" dirty="0" smtClean="0"/>
              <a:t>Obtain the motivation you need to declutter you home</a:t>
            </a:r>
          </a:p>
          <a:p>
            <a:r>
              <a:rPr lang="en-US" sz="8000" b="1" dirty="0" smtClean="0"/>
              <a:t>Learn the different methods for decluttering and how to get started</a:t>
            </a:r>
          </a:p>
          <a:p>
            <a:r>
              <a:rPr lang="en-US" sz="8000" b="1" dirty="0" smtClean="0"/>
              <a:t>Learn tips for decluttering mail and papers</a:t>
            </a:r>
          </a:p>
          <a:p>
            <a:r>
              <a:rPr lang="en-US" sz="8000" b="1" dirty="0" smtClean="0"/>
              <a:t>Learn how to establish routines to maintain a clutter-free home.  </a:t>
            </a:r>
          </a:p>
          <a:p>
            <a:r>
              <a:rPr lang="en-US" sz="8000" b="1" dirty="0" smtClean="0"/>
              <a:t>Share your stories, experiences and tips for decluttering, cleaning and organizing with other participants.</a:t>
            </a:r>
          </a:p>
          <a:p>
            <a:r>
              <a:rPr lang="en-US" sz="8000" b="1" dirty="0" smtClean="0"/>
              <a:t>Receive resources: places to donate and recycle items, checklists, handouts</a:t>
            </a:r>
            <a:endParaRPr lang="en-US" sz="8000" b="1" dirty="0"/>
          </a:p>
          <a:p>
            <a:pPr marL="0" indent="0">
              <a:buNone/>
            </a:pPr>
            <a:r>
              <a:rPr lang="en-US" sz="4000" b="1" dirty="0"/>
              <a:t> </a:t>
            </a:r>
          </a:p>
        </p:txBody>
      </p:sp>
    </p:spTree>
    <p:extLst>
      <p:ext uri="{BB962C8B-B14F-4D97-AF65-F5344CB8AC3E}">
        <p14:creationId xmlns="" xmlns:p14="http://schemas.microsoft.com/office/powerpoint/2010/main" val="107295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3C2A95-26E7-E645-9245-49383CC7B324}"/>
              </a:ext>
            </a:extLst>
          </p:cNvPr>
          <p:cNvSpPr>
            <a:spLocks noGrp="1"/>
          </p:cNvSpPr>
          <p:nvPr>
            <p:ph type="title"/>
          </p:nvPr>
        </p:nvSpPr>
        <p:spPr>
          <a:xfrm>
            <a:off x="677334" y="609600"/>
            <a:ext cx="8596668" cy="687859"/>
          </a:xfrm>
        </p:spPr>
        <p:txBody>
          <a:bodyPr/>
          <a:lstStyle/>
          <a:p>
            <a:r>
              <a:rPr lang="en-US" b="1" dirty="0">
                <a:latin typeface="Britannic Bold" panose="020B0903060703020204" pitchFamily="34" charset="0"/>
              </a:rPr>
              <a:t>REFERENCES</a:t>
            </a:r>
            <a:r>
              <a:rPr lang="en-US" dirty="0"/>
              <a:t> </a:t>
            </a:r>
          </a:p>
        </p:txBody>
      </p:sp>
      <p:sp>
        <p:nvSpPr>
          <p:cNvPr id="3" name="Content Placeholder 2">
            <a:extLst>
              <a:ext uri="{FF2B5EF4-FFF2-40B4-BE49-F238E27FC236}">
                <a16:creationId xmlns="" xmlns:a16="http://schemas.microsoft.com/office/drawing/2014/main" id="{11018A49-45E8-C441-96BE-BCFECE2A505A}"/>
              </a:ext>
            </a:extLst>
          </p:cNvPr>
          <p:cNvSpPr>
            <a:spLocks noGrp="1"/>
          </p:cNvSpPr>
          <p:nvPr>
            <p:ph idx="1"/>
          </p:nvPr>
        </p:nvSpPr>
        <p:spPr>
          <a:xfrm>
            <a:off x="677334" y="1445741"/>
            <a:ext cx="8596668" cy="5066270"/>
          </a:xfrm>
        </p:spPr>
        <p:txBody>
          <a:bodyPr>
            <a:normAutofit fontScale="92500" lnSpcReduction="10000"/>
          </a:bodyPr>
          <a:lstStyle/>
          <a:p>
            <a:r>
              <a:rPr lang="en-US" dirty="0">
                <a:solidFill>
                  <a:schemeClr val="tx1"/>
                </a:solidFill>
                <a:hlinkClick r:id="rId3"/>
              </a:rPr>
              <a:t>https</a:t>
            </a:r>
            <a:r>
              <a:rPr lang="en-US" dirty="0" smtClean="0">
                <a:solidFill>
                  <a:schemeClr val="tx1"/>
                </a:solidFill>
                <a:hlinkClick r:id="rId3"/>
              </a:rPr>
              <a:t>://simplelionheartlife.com</a:t>
            </a:r>
            <a:endParaRPr lang="en-US" dirty="0" smtClean="0">
              <a:solidFill>
                <a:schemeClr val="tx1"/>
              </a:solidFill>
            </a:endParaRPr>
          </a:p>
          <a:p>
            <a:r>
              <a:rPr lang="en-US" dirty="0" smtClean="0">
                <a:solidFill>
                  <a:schemeClr val="tx1"/>
                </a:solidFill>
                <a:hlinkClick r:id="rId4"/>
              </a:rPr>
              <a:t>https://www.macmillandictionary.com</a:t>
            </a:r>
            <a:endParaRPr lang="en-US" dirty="0" smtClean="0">
              <a:solidFill>
                <a:schemeClr val="tx1"/>
              </a:solidFill>
            </a:endParaRPr>
          </a:p>
          <a:p>
            <a:r>
              <a:rPr lang="en-US" dirty="0" smtClean="0">
                <a:solidFill>
                  <a:schemeClr val="tx1"/>
                </a:solidFill>
                <a:hlinkClick r:id="rId5"/>
              </a:rPr>
              <a:t>https://communityforklift.org</a:t>
            </a:r>
            <a:endParaRPr lang="en-US" dirty="0" smtClean="0">
              <a:solidFill>
                <a:schemeClr val="tx1"/>
              </a:solidFill>
            </a:endParaRPr>
          </a:p>
          <a:p>
            <a:r>
              <a:rPr lang="en-US" dirty="0" smtClean="0">
                <a:solidFill>
                  <a:schemeClr val="tx1"/>
                </a:solidFill>
                <a:hlinkClick r:id="rId6"/>
              </a:rPr>
              <a:t>https://dpw.dc.gov</a:t>
            </a:r>
            <a:endParaRPr lang="en-US" dirty="0" smtClean="0">
              <a:solidFill>
                <a:schemeClr val="tx1"/>
              </a:solidFill>
            </a:endParaRPr>
          </a:p>
          <a:p>
            <a:r>
              <a:rPr lang="en-US" dirty="0" smtClean="0">
                <a:solidFill>
                  <a:schemeClr val="tx1"/>
                </a:solidFill>
                <a:hlinkClick r:id="rId7"/>
              </a:rPr>
              <a:t>https://www.amazinggoodwill.com/donating/donor-guidelines</a:t>
            </a:r>
            <a:endParaRPr lang="en-US" dirty="0" smtClean="0">
              <a:solidFill>
                <a:schemeClr val="tx1"/>
              </a:solidFill>
            </a:endParaRPr>
          </a:p>
          <a:p>
            <a:r>
              <a:rPr lang="en-US" dirty="0" smtClean="0">
                <a:solidFill>
                  <a:schemeClr val="tx1"/>
                </a:solidFill>
                <a:hlinkClick r:id="rId8"/>
              </a:rPr>
              <a:t>https://mashable.com/2015/06/09/items-to-donate-unexpected</a:t>
            </a:r>
            <a:endParaRPr lang="en-US" dirty="0" smtClean="0">
              <a:solidFill>
                <a:schemeClr val="tx1"/>
              </a:solidFill>
            </a:endParaRPr>
          </a:p>
          <a:p>
            <a:r>
              <a:rPr lang="en-US" dirty="0" smtClean="0">
                <a:solidFill>
                  <a:schemeClr val="tx1"/>
                </a:solidFill>
                <a:hlinkClick r:id="rId7"/>
              </a:rPr>
              <a:t>https://www.amazinggoodwill.com/donating/donor-guidelines</a:t>
            </a:r>
            <a:endParaRPr lang="en-US" dirty="0" smtClean="0">
              <a:solidFill>
                <a:schemeClr val="tx1"/>
              </a:solidFill>
            </a:endParaRPr>
          </a:p>
          <a:p>
            <a:r>
              <a:rPr lang="en-US" dirty="0" smtClean="0">
                <a:solidFill>
                  <a:schemeClr val="tx1"/>
                </a:solidFill>
                <a:hlinkClick r:id="rId9"/>
              </a:rPr>
              <a:t>https://theccnv.org</a:t>
            </a:r>
            <a:endParaRPr lang="en-US" dirty="0" smtClean="0">
              <a:solidFill>
                <a:schemeClr val="tx1"/>
              </a:solidFill>
            </a:endParaRPr>
          </a:p>
          <a:p>
            <a:r>
              <a:rPr lang="en-US" dirty="0" smtClean="0">
                <a:solidFill>
                  <a:schemeClr val="tx1"/>
                </a:solidFill>
                <a:hlinkClick r:id="rId10"/>
              </a:rPr>
              <a:t>https://dcgoodwill.org</a:t>
            </a:r>
            <a:endParaRPr lang="en-US" dirty="0" smtClean="0">
              <a:solidFill>
                <a:schemeClr val="tx1"/>
              </a:solidFill>
            </a:endParaRPr>
          </a:p>
          <a:p>
            <a:r>
              <a:rPr lang="en-US" dirty="0" smtClean="0">
                <a:solidFill>
                  <a:schemeClr val="tx1"/>
                </a:solidFill>
                <a:hlinkClick r:id="rId11"/>
              </a:rPr>
              <a:t>https://satruck.org/schedule-pickup</a:t>
            </a:r>
            <a:endParaRPr lang="en-US" dirty="0" smtClean="0">
              <a:solidFill>
                <a:schemeClr val="tx1"/>
              </a:solidFill>
            </a:endParaRPr>
          </a:p>
          <a:p>
            <a:r>
              <a:rPr lang="en-US" dirty="0" smtClean="0">
                <a:solidFill>
                  <a:schemeClr val="tx1"/>
                </a:solidFill>
                <a:hlinkClick r:id="rId12"/>
              </a:rPr>
              <a:t>https://thespruce.com</a:t>
            </a:r>
            <a:endParaRPr lang="en-US" dirty="0" smtClean="0">
              <a:solidFill>
                <a:schemeClr val="tx1"/>
              </a:solidFill>
            </a:endParaRPr>
          </a:p>
          <a:p>
            <a:r>
              <a:rPr lang="en-US" dirty="0" smtClean="0">
                <a:solidFill>
                  <a:schemeClr val="tx1"/>
                </a:solidFill>
                <a:hlinkClick r:id="rId13"/>
              </a:rPr>
              <a:t>http://lupuspickupmdva.org</a:t>
            </a:r>
            <a:endParaRPr lang="en-US" dirty="0" smtClean="0">
              <a:solidFill>
                <a:schemeClr val="tx1"/>
              </a:solidFill>
            </a:endParaRPr>
          </a:p>
          <a:p>
            <a:r>
              <a:rPr lang="en-US" dirty="0" smtClean="0">
                <a:solidFill>
                  <a:schemeClr val="tx1"/>
                </a:solidFill>
                <a:hlinkClick r:id="rId14"/>
              </a:rPr>
              <a:t>https://www.nbc12.com/2021/05/19/goodwill-stores-have-message-please-stop-donating-trash/</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pPr>
              <a:buNone/>
            </a:pPr>
            <a:endParaRPr lang="en-US" dirty="0" smtClean="0">
              <a:solidFill>
                <a:schemeClr val="tx1"/>
              </a:solidFill>
            </a:endParaRPr>
          </a:p>
          <a:p>
            <a:endParaRPr lang="en-US" dirty="0" smtClean="0">
              <a:solidFill>
                <a:schemeClr val="tx1"/>
              </a:solidFill>
            </a:endParaRPr>
          </a:p>
          <a:p>
            <a:pPr>
              <a:buNone/>
            </a:pP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accent5">
                  <a:lumMod val="75000"/>
                </a:schemeClr>
              </a:solidFill>
            </a:endParaRPr>
          </a:p>
          <a:p>
            <a:endParaRPr lang="en-US" dirty="0"/>
          </a:p>
        </p:txBody>
      </p:sp>
    </p:spTree>
    <p:extLst>
      <p:ext uri="{BB962C8B-B14F-4D97-AF65-F5344CB8AC3E}">
        <p14:creationId xmlns="" xmlns:p14="http://schemas.microsoft.com/office/powerpoint/2010/main" val="182535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2B1C13-EC6C-7B43-BE8A-78355CA58447}"/>
              </a:ext>
            </a:extLst>
          </p:cNvPr>
          <p:cNvSpPr>
            <a:spLocks noGrp="1"/>
          </p:cNvSpPr>
          <p:nvPr>
            <p:ph type="ctrTitle"/>
          </p:nvPr>
        </p:nvSpPr>
        <p:spPr>
          <a:xfrm>
            <a:off x="1000897" y="2372497"/>
            <a:ext cx="8273105" cy="1675263"/>
          </a:xfrm>
        </p:spPr>
        <p:txBody>
          <a:bodyPr>
            <a:normAutofit/>
          </a:bodyPr>
          <a:lstStyle/>
          <a:p>
            <a:pPr algn="ctr">
              <a:lnSpc>
                <a:spcPct val="90000"/>
              </a:lnSpc>
            </a:pPr>
            <a:r>
              <a:rPr lang="en-US" sz="4800" b="1" dirty="0" smtClean="0">
                <a:latin typeface="Britannic Bold" panose="020F0502020204030204" pitchFamily="34" charset="0"/>
              </a:rPr>
              <a:t>DECLUTTERING TO SUPPORT YOUR COMMUNITY</a:t>
            </a:r>
            <a:endParaRPr lang="en-US" sz="4800" b="1" dirty="0">
              <a:latin typeface="Britannic Bold" panose="020F0502020204030204" pitchFamily="34" charset="0"/>
            </a:endParaRPr>
          </a:p>
        </p:txBody>
      </p:sp>
      <p:sp>
        <p:nvSpPr>
          <p:cNvPr id="3" name="Subtitle 2">
            <a:extLst>
              <a:ext uri="{FF2B5EF4-FFF2-40B4-BE49-F238E27FC236}">
                <a16:creationId xmlns="" xmlns:a16="http://schemas.microsoft.com/office/drawing/2014/main" id="{D2AB1F64-6DD6-A545-B704-E2C3E4072259}"/>
              </a:ext>
            </a:extLst>
          </p:cNvPr>
          <p:cNvSpPr>
            <a:spLocks noGrp="1"/>
          </p:cNvSpPr>
          <p:nvPr>
            <p:ph type="subTitle" idx="1"/>
          </p:nvPr>
        </p:nvSpPr>
        <p:spPr>
          <a:xfrm>
            <a:off x="1272746" y="4294894"/>
            <a:ext cx="7698260" cy="1982338"/>
          </a:xfrm>
        </p:spPr>
        <p:txBody>
          <a:bodyPr>
            <a:noAutofit/>
          </a:bodyPr>
          <a:lstStyle/>
          <a:p>
            <a:pPr algn="ctr"/>
            <a:r>
              <a:rPr lang="en-US" sz="2400" dirty="0" smtClean="0">
                <a:solidFill>
                  <a:schemeClr val="tx1"/>
                </a:solidFill>
              </a:rPr>
              <a:t>Presented by: </a:t>
            </a:r>
          </a:p>
          <a:p>
            <a:pPr algn="ctr"/>
            <a:r>
              <a:rPr lang="en-US" sz="2400" dirty="0" smtClean="0">
                <a:solidFill>
                  <a:schemeClr val="tx1"/>
                </a:solidFill>
              </a:rPr>
              <a:t>Davette Rucker, OTR/L</a:t>
            </a:r>
          </a:p>
          <a:p>
            <a:pPr algn="ctr"/>
            <a:r>
              <a:rPr lang="en-US" sz="2400" dirty="0" smtClean="0">
                <a:solidFill>
                  <a:schemeClr val="tx1"/>
                </a:solidFill>
              </a:rPr>
              <a:t>Occupational Therapist</a:t>
            </a:r>
          </a:p>
          <a:p>
            <a:pPr algn="ctr"/>
            <a:r>
              <a:rPr lang="en-US" sz="2400" dirty="0" smtClean="0">
                <a:solidFill>
                  <a:schemeClr val="tx1"/>
                </a:solidFill>
              </a:rPr>
              <a:t>05/21/21</a:t>
            </a:r>
          </a:p>
          <a:p>
            <a:pPr algn="ctr"/>
            <a:endParaRPr lang="en-US" sz="2400" dirty="0">
              <a:solidFill>
                <a:schemeClr val="tx1"/>
              </a:solidFill>
            </a:endParaRPr>
          </a:p>
        </p:txBody>
      </p:sp>
    </p:spTree>
    <p:extLst>
      <p:ext uri="{BB962C8B-B14F-4D97-AF65-F5344CB8AC3E}">
        <p14:creationId xmlns="" xmlns:p14="http://schemas.microsoft.com/office/powerpoint/2010/main" val="1412494117"/>
      </p:ext>
    </p:extLst>
  </p:cSld>
  <p:clrMapOvr>
    <a:masterClrMapping/>
  </p:clrMapOvr>
  <mc:AlternateContent xmlns:mc="http://schemas.openxmlformats.org/markup-compatibility/2006">
    <mc:Choice xmlns="" xmlns:p14="http://schemas.microsoft.com/office/powerpoint/2010/main" Requires="p14">
      <p:transition spd="slow" p14:dur="4000">
        <p14:vortex dir="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28131-BF76-6940-BDD7-CC81C992F783}"/>
              </a:ext>
            </a:extLst>
          </p:cNvPr>
          <p:cNvSpPr>
            <a:spLocks noGrp="1"/>
          </p:cNvSpPr>
          <p:nvPr>
            <p:ph type="title"/>
          </p:nvPr>
        </p:nvSpPr>
        <p:spPr>
          <a:xfrm>
            <a:off x="677333" y="609600"/>
            <a:ext cx="9146289" cy="774357"/>
          </a:xfrm>
        </p:spPr>
        <p:txBody>
          <a:bodyPr/>
          <a:lstStyle/>
          <a:p>
            <a:r>
              <a:rPr lang="en-US" b="1" dirty="0" smtClean="0">
                <a:latin typeface="Britannic Bold" panose="020B0903060703020204" pitchFamily="34" charset="0"/>
              </a:rPr>
              <a:t>JOIN US ON TUESDAY MORNINGS AT 10 A.M. </a:t>
            </a:r>
            <a:endParaRPr lang="en-US" b="1" dirty="0">
              <a:latin typeface="Britannic Bold" panose="020B0903060703020204" pitchFamily="34" charset="0"/>
            </a:endParaRPr>
          </a:p>
        </p:txBody>
      </p:sp>
      <p:sp>
        <p:nvSpPr>
          <p:cNvPr id="3" name="Content Placeholder 2">
            <a:extLst>
              <a:ext uri="{FF2B5EF4-FFF2-40B4-BE49-F238E27FC236}">
                <a16:creationId xmlns="" xmlns:a16="http://schemas.microsoft.com/office/drawing/2014/main" id="{09BF6C1B-CB5F-9046-B83A-3032810E920B}"/>
              </a:ext>
            </a:extLst>
          </p:cNvPr>
          <p:cNvSpPr>
            <a:spLocks noGrp="1"/>
          </p:cNvSpPr>
          <p:nvPr>
            <p:ph idx="1"/>
          </p:nvPr>
        </p:nvSpPr>
        <p:spPr>
          <a:xfrm>
            <a:off x="677333" y="1470453"/>
            <a:ext cx="9714699" cy="5214551"/>
          </a:xfrm>
        </p:spPr>
        <p:txBody>
          <a:bodyPr>
            <a:normAutofit fontScale="25000" lnSpcReduction="20000"/>
          </a:bodyPr>
          <a:lstStyle/>
          <a:p>
            <a:pPr>
              <a:buNone/>
            </a:pPr>
            <a:r>
              <a:rPr lang="en-US" sz="8000" b="1" dirty="0" smtClean="0"/>
              <a:t>Decluttering Class and Discussion Group - Tuesdays 10 a.m. – 11 a.m.</a:t>
            </a:r>
          </a:p>
          <a:p>
            <a:pPr>
              <a:buNone/>
            </a:pPr>
            <a:endParaRPr lang="en-US" sz="8000" b="1" dirty="0" smtClean="0"/>
          </a:p>
          <a:p>
            <a:pPr>
              <a:buNone/>
            </a:pPr>
            <a:r>
              <a:rPr lang="en-US" sz="8000" b="1" dirty="0" smtClean="0"/>
              <a:t>TERRIFIC, Inc. Telephone Conference Line: (202) 869-8585  </a:t>
            </a:r>
          </a:p>
          <a:p>
            <a:pPr>
              <a:buNone/>
            </a:pPr>
            <a:r>
              <a:rPr lang="en-US" sz="8000" b="1" dirty="0" smtClean="0"/>
              <a:t>(Access code: 2373826#)</a:t>
            </a:r>
          </a:p>
          <a:p>
            <a:pPr>
              <a:buNone/>
            </a:pPr>
            <a:endParaRPr lang="en-US" sz="8000" b="1" dirty="0" smtClean="0"/>
          </a:p>
          <a:p>
            <a:pPr>
              <a:buNone/>
            </a:pPr>
            <a:r>
              <a:rPr lang="en-US" sz="8000" b="1" dirty="0" smtClean="0"/>
              <a:t>Register for the class at:</a:t>
            </a:r>
            <a:r>
              <a:rPr lang="en-US" sz="8000" b="1" dirty="0" smtClean="0">
                <a:solidFill>
                  <a:schemeClr val="tx1"/>
                </a:solidFill>
              </a:rPr>
              <a:t> </a:t>
            </a:r>
            <a:r>
              <a:rPr lang="en-US" sz="8000" b="1" dirty="0" smtClean="0">
                <a:solidFill>
                  <a:schemeClr val="tx1">
                    <a:lumMod val="95000"/>
                    <a:lumOff val="5000"/>
                  </a:schemeClr>
                </a:solidFill>
                <a:hlinkClick r:id="rId3"/>
              </a:rPr>
              <a:t>www.terrificinc.org</a:t>
            </a:r>
            <a:endParaRPr lang="en-US" sz="8000" b="1" dirty="0" smtClean="0">
              <a:solidFill>
                <a:schemeClr val="tx1">
                  <a:lumMod val="95000"/>
                  <a:lumOff val="5000"/>
                </a:schemeClr>
              </a:solidFill>
            </a:endParaRPr>
          </a:p>
          <a:p>
            <a:pPr>
              <a:buNone/>
            </a:pPr>
            <a:endParaRPr lang="en-US" sz="8000" b="1" dirty="0" smtClean="0"/>
          </a:p>
          <a:p>
            <a:r>
              <a:rPr lang="en-US" sz="8000" b="1" dirty="0" smtClean="0"/>
              <a:t>Obtain the motivation you need to declutter you home</a:t>
            </a:r>
          </a:p>
          <a:p>
            <a:r>
              <a:rPr lang="en-US" sz="8000" b="1" dirty="0" smtClean="0"/>
              <a:t>Learn the different methods for decluttering and how to get started</a:t>
            </a:r>
          </a:p>
          <a:p>
            <a:r>
              <a:rPr lang="en-US" sz="8000" b="1" dirty="0" smtClean="0"/>
              <a:t>Learn tips for decluttering mail and papers</a:t>
            </a:r>
          </a:p>
          <a:p>
            <a:r>
              <a:rPr lang="en-US" sz="8000" b="1" dirty="0" smtClean="0"/>
              <a:t>Learn how to establish routines to maintain a clutter-free home.  </a:t>
            </a:r>
          </a:p>
          <a:p>
            <a:r>
              <a:rPr lang="en-US" sz="8000" b="1" dirty="0" smtClean="0"/>
              <a:t>Share your stories, experiences and tips for decluttering, cleaning and organizing with other participants.</a:t>
            </a:r>
          </a:p>
          <a:p>
            <a:r>
              <a:rPr lang="en-US" sz="8000" b="1" dirty="0" smtClean="0"/>
              <a:t>Receive resources: places to donate and recycle items, checklists, handouts</a:t>
            </a:r>
            <a:endParaRPr lang="en-US" sz="8000" b="1" dirty="0"/>
          </a:p>
          <a:p>
            <a:pPr marL="0" indent="0">
              <a:buNone/>
            </a:pPr>
            <a:r>
              <a:rPr lang="en-US" sz="4000" b="1" dirty="0"/>
              <a:t> </a:t>
            </a:r>
          </a:p>
        </p:txBody>
      </p:sp>
    </p:spTree>
    <p:extLst>
      <p:ext uri="{BB962C8B-B14F-4D97-AF65-F5344CB8AC3E}">
        <p14:creationId xmlns="" xmlns:p14="http://schemas.microsoft.com/office/powerpoint/2010/main" val="10729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E143E-8E61-5248-83AF-0E2DBF80579C}"/>
              </a:ext>
            </a:extLst>
          </p:cNvPr>
          <p:cNvSpPr>
            <a:spLocks noGrp="1"/>
          </p:cNvSpPr>
          <p:nvPr>
            <p:ph type="title"/>
          </p:nvPr>
        </p:nvSpPr>
        <p:spPr>
          <a:xfrm>
            <a:off x="1000897" y="535457"/>
            <a:ext cx="8303741" cy="959709"/>
          </a:xfrm>
        </p:spPr>
        <p:txBody>
          <a:bodyPr>
            <a:noAutofit/>
          </a:bodyPr>
          <a:lstStyle/>
          <a:p>
            <a:pPr algn="ctr"/>
            <a:r>
              <a:rPr lang="en-US" sz="4000" b="1" dirty="0" smtClean="0">
                <a:latin typeface="Britannic Bold" panose="020B0903060703020204" pitchFamily="34" charset="77"/>
              </a:rPr>
              <a:t>SUPPORT YOUR COMMUNITY </a:t>
            </a:r>
            <a:br>
              <a:rPr lang="en-US" sz="4000" b="1" dirty="0" smtClean="0">
                <a:latin typeface="Britannic Bold" panose="020B0903060703020204" pitchFamily="34" charset="77"/>
              </a:rPr>
            </a:br>
            <a:r>
              <a:rPr lang="en-US" sz="4000" b="1" dirty="0" smtClean="0">
                <a:latin typeface="Britannic Bold" panose="020B0903060703020204" pitchFamily="34" charset="77"/>
              </a:rPr>
              <a:t>BY DECLUTTERING YOUR HOME  </a:t>
            </a:r>
            <a:endParaRPr lang="en-US" sz="4000" b="1" dirty="0">
              <a:latin typeface="Britannic Bold" panose="020B0903060703020204" pitchFamily="34" charset="77"/>
            </a:endParaRPr>
          </a:p>
        </p:txBody>
      </p:sp>
      <p:sp>
        <p:nvSpPr>
          <p:cNvPr id="13" name="Rectangle 12"/>
          <p:cNvSpPr/>
          <p:nvPr/>
        </p:nvSpPr>
        <p:spPr>
          <a:xfrm>
            <a:off x="963826" y="5445890"/>
            <a:ext cx="8526163" cy="1015663"/>
          </a:xfrm>
          <a:prstGeom prst="rect">
            <a:avLst/>
          </a:prstGeom>
        </p:spPr>
        <p:txBody>
          <a:bodyPr wrap="square">
            <a:spAutoFit/>
          </a:bodyPr>
          <a:lstStyle/>
          <a:p>
            <a:pPr lvl="0" algn="ctr">
              <a:spcBef>
                <a:spcPct val="0"/>
              </a:spcBef>
              <a:defRPr/>
            </a:pPr>
            <a:r>
              <a:rPr lang="en-US" sz="2000" dirty="0" smtClean="0">
                <a:latin typeface="Britannic Bold" panose="020B0903060703020204" pitchFamily="34" charset="77"/>
              </a:rPr>
              <a:t>We can help individuals in need when we declutter our home. We can provide new and gently used clothes, household items and non-perishable food to organizations that help people in need.</a:t>
            </a:r>
            <a:endParaRPr lang="en-US" sz="2000" dirty="0">
              <a:latin typeface="Britannic Bold" panose="020B0903060703020204" pitchFamily="34" charset="77"/>
            </a:endParaRPr>
          </a:p>
        </p:txBody>
      </p:sp>
      <p:pic>
        <p:nvPicPr>
          <p:cNvPr id="5" name="Picture 4" descr="helping the community.jpg"/>
          <p:cNvPicPr>
            <a:picLocks noChangeAspect="1"/>
          </p:cNvPicPr>
          <p:nvPr/>
        </p:nvPicPr>
        <p:blipFill>
          <a:blip r:embed="rId3">
            <a:lum bright="10000"/>
          </a:blip>
          <a:stretch>
            <a:fillRect/>
          </a:stretch>
        </p:blipFill>
        <p:spPr>
          <a:xfrm>
            <a:off x="2080053" y="1964725"/>
            <a:ext cx="6211331" cy="3343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02306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F8DD24-FCE9-3244-BF00-58D90CA25D47}"/>
              </a:ext>
            </a:extLst>
          </p:cNvPr>
          <p:cNvSpPr>
            <a:spLocks noGrp="1"/>
          </p:cNvSpPr>
          <p:nvPr>
            <p:ph type="title"/>
          </p:nvPr>
        </p:nvSpPr>
        <p:spPr>
          <a:xfrm>
            <a:off x="677334" y="609600"/>
            <a:ext cx="2893769" cy="700216"/>
          </a:xfrm>
        </p:spPr>
        <p:txBody>
          <a:bodyPr/>
          <a:lstStyle/>
          <a:p>
            <a:r>
              <a:rPr lang="en-US" dirty="0" smtClean="0">
                <a:latin typeface="Britannic Bold" panose="020B0903060703020204" pitchFamily="34" charset="77"/>
              </a:rPr>
              <a:t>DEFINITIONS </a:t>
            </a:r>
            <a:endParaRPr lang="en-US" dirty="0">
              <a:latin typeface="Britannic Bold" panose="020B0903060703020204" pitchFamily="34" charset="77"/>
            </a:endParaRPr>
          </a:p>
        </p:txBody>
      </p:sp>
      <p:sp>
        <p:nvSpPr>
          <p:cNvPr id="4" name="Text Placeholder 3">
            <a:extLst>
              <a:ext uri="{FF2B5EF4-FFF2-40B4-BE49-F238E27FC236}">
                <a16:creationId xmlns="" xmlns:a16="http://schemas.microsoft.com/office/drawing/2014/main" id="{83132EF8-B04D-4FF1-A344-E17AB76F9E6E}"/>
              </a:ext>
            </a:extLst>
          </p:cNvPr>
          <p:cNvSpPr>
            <a:spLocks noGrp="1"/>
          </p:cNvSpPr>
          <p:nvPr>
            <p:ph type="body" idx="1"/>
          </p:nvPr>
        </p:nvSpPr>
        <p:spPr>
          <a:xfrm>
            <a:off x="675746" y="1296010"/>
            <a:ext cx="3488482" cy="576262"/>
          </a:xfrm>
        </p:spPr>
        <p:txBody>
          <a:bodyPr/>
          <a:lstStyle/>
          <a:p>
            <a:r>
              <a:rPr lang="en-US" b="1" dirty="0" smtClean="0"/>
              <a:t>CLUTTER</a:t>
            </a:r>
            <a:endParaRPr lang="en-US" b="1" dirty="0"/>
          </a:p>
        </p:txBody>
      </p:sp>
      <p:sp>
        <p:nvSpPr>
          <p:cNvPr id="6" name="Content Placeholder 5">
            <a:extLst>
              <a:ext uri="{FF2B5EF4-FFF2-40B4-BE49-F238E27FC236}">
                <a16:creationId xmlns="" xmlns:a16="http://schemas.microsoft.com/office/drawing/2014/main" id="{F74D6D01-6030-4B17-B0D8-2D2C126DD1C6}"/>
              </a:ext>
            </a:extLst>
          </p:cNvPr>
          <p:cNvSpPr>
            <a:spLocks noGrp="1"/>
          </p:cNvSpPr>
          <p:nvPr>
            <p:ph sz="half" idx="2"/>
          </p:nvPr>
        </p:nvSpPr>
        <p:spPr>
          <a:xfrm>
            <a:off x="712816" y="1884629"/>
            <a:ext cx="4044536" cy="2205458"/>
          </a:xfrm>
        </p:spPr>
        <p:txBody>
          <a:bodyPr>
            <a:noAutofit/>
          </a:bodyPr>
          <a:lstStyle/>
          <a:p>
            <a:pPr lvl="0"/>
            <a:r>
              <a:rPr lang="en-US" sz="2000" dirty="0" smtClean="0"/>
              <a:t>A lot of disorganized stuff in one place that contains items that you do not use or need.</a:t>
            </a:r>
            <a:endParaRPr lang="en-US" sz="2000" dirty="0"/>
          </a:p>
        </p:txBody>
      </p:sp>
      <p:sp>
        <p:nvSpPr>
          <p:cNvPr id="7" name="Text Placeholder 6">
            <a:extLst>
              <a:ext uri="{FF2B5EF4-FFF2-40B4-BE49-F238E27FC236}">
                <a16:creationId xmlns="" xmlns:a16="http://schemas.microsoft.com/office/drawing/2014/main" id="{ACCCE2A0-966D-41F1-BE43-C9E1C92DEA6B}"/>
              </a:ext>
            </a:extLst>
          </p:cNvPr>
          <p:cNvSpPr>
            <a:spLocks noGrp="1"/>
          </p:cNvSpPr>
          <p:nvPr>
            <p:ph type="body" sz="quarter" idx="3"/>
          </p:nvPr>
        </p:nvSpPr>
        <p:spPr>
          <a:xfrm>
            <a:off x="726448" y="4261633"/>
            <a:ext cx="4185618" cy="576262"/>
          </a:xfrm>
        </p:spPr>
        <p:txBody>
          <a:bodyPr/>
          <a:lstStyle/>
          <a:p>
            <a:r>
              <a:rPr lang="en-US" b="1" dirty="0" smtClean="0"/>
              <a:t>DECLUTTERING</a:t>
            </a:r>
            <a:endParaRPr lang="en-US" b="1" dirty="0"/>
          </a:p>
        </p:txBody>
      </p:sp>
      <p:sp>
        <p:nvSpPr>
          <p:cNvPr id="8" name="Content Placeholder 7">
            <a:extLst>
              <a:ext uri="{FF2B5EF4-FFF2-40B4-BE49-F238E27FC236}">
                <a16:creationId xmlns="" xmlns:a16="http://schemas.microsoft.com/office/drawing/2014/main" id="{7D00325A-FED4-4083-AAAF-7F4EF486A5F4}"/>
              </a:ext>
            </a:extLst>
          </p:cNvPr>
          <p:cNvSpPr>
            <a:spLocks noGrp="1"/>
          </p:cNvSpPr>
          <p:nvPr>
            <p:ph sz="quarter" idx="4"/>
          </p:nvPr>
        </p:nvSpPr>
        <p:spPr>
          <a:xfrm>
            <a:off x="763519" y="4837895"/>
            <a:ext cx="3956762" cy="1328126"/>
          </a:xfrm>
        </p:spPr>
        <p:txBody>
          <a:bodyPr>
            <a:noAutofit/>
          </a:bodyPr>
          <a:lstStyle/>
          <a:p>
            <a:r>
              <a:rPr lang="en-US" sz="2000" dirty="0" smtClean="0">
                <a:solidFill>
                  <a:schemeClr val="tx1"/>
                </a:solidFill>
              </a:rPr>
              <a:t>The process of identifying and removing items that you do not use or need from a space.</a:t>
            </a:r>
            <a:endParaRPr lang="en-US" sz="2000" dirty="0">
              <a:solidFill>
                <a:schemeClr val="tx1"/>
              </a:solidFill>
            </a:endParaRPr>
          </a:p>
        </p:txBody>
      </p:sp>
      <p:sp>
        <p:nvSpPr>
          <p:cNvPr id="5" name="TextBox 4">
            <a:extLst>
              <a:ext uri="{FF2B5EF4-FFF2-40B4-BE49-F238E27FC236}">
                <a16:creationId xmlns="" xmlns:a16="http://schemas.microsoft.com/office/drawing/2014/main" id="{2153ADCC-9D10-4046-A05F-97A94257708D}"/>
              </a:ext>
            </a:extLst>
          </p:cNvPr>
          <p:cNvSpPr txBox="1"/>
          <p:nvPr/>
        </p:nvSpPr>
        <p:spPr>
          <a:xfrm flipV="1">
            <a:off x="4832196" y="8828048"/>
            <a:ext cx="1263804" cy="45719"/>
          </a:xfrm>
          <a:prstGeom prst="rect">
            <a:avLst/>
          </a:prstGeom>
          <a:noFill/>
        </p:spPr>
        <p:txBody>
          <a:bodyPr wrap="square" rtlCol="0">
            <a:spAutoFit/>
          </a:bodyPr>
          <a:lstStyle/>
          <a:p>
            <a:pPr algn="l"/>
            <a:endParaRPr lang="en-US" dirty="0"/>
          </a:p>
        </p:txBody>
      </p:sp>
      <p:pic>
        <p:nvPicPr>
          <p:cNvPr id="9" name="Picture 8" descr="cluttered drawer - before pix.jpg"/>
          <p:cNvPicPr>
            <a:picLocks noChangeAspect="1"/>
          </p:cNvPicPr>
          <p:nvPr/>
        </p:nvPicPr>
        <p:blipFill>
          <a:blip r:embed="rId3">
            <a:lum bright="20000"/>
          </a:blip>
          <a:stretch>
            <a:fillRect/>
          </a:stretch>
        </p:blipFill>
        <p:spPr>
          <a:xfrm>
            <a:off x="4905634" y="1532236"/>
            <a:ext cx="3820674" cy="2372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cluttered drawer - after pix.jpg"/>
          <p:cNvPicPr>
            <a:picLocks noChangeAspect="1"/>
          </p:cNvPicPr>
          <p:nvPr/>
        </p:nvPicPr>
        <p:blipFill>
          <a:blip r:embed="rId4">
            <a:lum bright="20000"/>
          </a:blip>
          <a:stretch>
            <a:fillRect/>
          </a:stretch>
        </p:blipFill>
        <p:spPr>
          <a:xfrm>
            <a:off x="4904828" y="4300151"/>
            <a:ext cx="3831399" cy="233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63903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8BAE94-C7D8-0D4B-8A17-D1951A1402D1}"/>
              </a:ext>
            </a:extLst>
          </p:cNvPr>
          <p:cNvSpPr>
            <a:spLocks noGrp="1"/>
          </p:cNvSpPr>
          <p:nvPr>
            <p:ph type="title"/>
          </p:nvPr>
        </p:nvSpPr>
        <p:spPr>
          <a:xfrm>
            <a:off x="677334" y="609600"/>
            <a:ext cx="8596668" cy="799070"/>
          </a:xfrm>
        </p:spPr>
        <p:txBody>
          <a:bodyPr>
            <a:normAutofit/>
          </a:bodyPr>
          <a:lstStyle/>
          <a:p>
            <a:r>
              <a:rPr lang="en-US" dirty="0" smtClean="0">
                <a:latin typeface="Britannic Bold" panose="020B0903060703020204" pitchFamily="34" charset="77"/>
              </a:rPr>
              <a:t>WHY IS DECLUTTERING IMPORTANT?</a:t>
            </a:r>
            <a:endParaRPr lang="en-US" dirty="0">
              <a:latin typeface="Britannic Bold" panose="020B0903060703020204" pitchFamily="34" charset="77"/>
            </a:endParaRPr>
          </a:p>
        </p:txBody>
      </p:sp>
      <p:sp>
        <p:nvSpPr>
          <p:cNvPr id="5" name="Content Placeholder 4">
            <a:extLst>
              <a:ext uri="{FF2B5EF4-FFF2-40B4-BE49-F238E27FC236}">
                <a16:creationId xmlns="" xmlns:a16="http://schemas.microsoft.com/office/drawing/2014/main" id="{B6AFFF8B-75D2-49E8-B0E9-D7F8BF685E8D}"/>
              </a:ext>
            </a:extLst>
          </p:cNvPr>
          <p:cNvSpPr>
            <a:spLocks noGrp="1"/>
          </p:cNvSpPr>
          <p:nvPr>
            <p:ph sz="half" idx="2"/>
          </p:nvPr>
        </p:nvSpPr>
        <p:spPr>
          <a:xfrm>
            <a:off x="790832" y="1482810"/>
            <a:ext cx="5918888" cy="4979773"/>
          </a:xfrm>
        </p:spPr>
        <p:txBody>
          <a:bodyPr>
            <a:normAutofit fontScale="70000" lnSpcReduction="20000"/>
          </a:bodyPr>
          <a:lstStyle/>
          <a:p>
            <a:pPr>
              <a:buNone/>
            </a:pPr>
            <a:r>
              <a:rPr lang="en-US" sz="3100" dirty="0" smtClean="0">
                <a:solidFill>
                  <a:schemeClr val="tx1"/>
                </a:solidFill>
              </a:rPr>
              <a:t>    </a:t>
            </a:r>
            <a:r>
              <a:rPr lang="en-US" sz="3100" b="1" dirty="0" smtClean="0">
                <a:solidFill>
                  <a:schemeClr val="tx1"/>
                </a:solidFill>
              </a:rPr>
              <a:t>Decluttering and organizing helps us take control of our home, life and items.  </a:t>
            </a:r>
          </a:p>
          <a:p>
            <a:pPr>
              <a:buNone/>
            </a:pPr>
            <a:r>
              <a:rPr lang="en-US" sz="3100" dirty="0" smtClean="0">
                <a:solidFill>
                  <a:schemeClr val="tx1"/>
                </a:solidFill>
              </a:rPr>
              <a:t>Decluttering:</a:t>
            </a:r>
          </a:p>
          <a:p>
            <a:pPr lvl="1"/>
            <a:r>
              <a:rPr lang="en-US" sz="3100" dirty="0" smtClean="0">
                <a:solidFill>
                  <a:schemeClr val="tx1"/>
                </a:solidFill>
              </a:rPr>
              <a:t>provide space for necessities</a:t>
            </a:r>
          </a:p>
          <a:p>
            <a:pPr lvl="1"/>
            <a:r>
              <a:rPr lang="en-US" sz="3100" dirty="0" smtClean="0">
                <a:solidFill>
                  <a:schemeClr val="tx1"/>
                </a:solidFill>
              </a:rPr>
              <a:t>increases efficiency to complete tasks when items are in their designated area </a:t>
            </a:r>
          </a:p>
          <a:p>
            <a:pPr lvl="1"/>
            <a:r>
              <a:rPr lang="en-US" sz="3100" dirty="0" smtClean="0">
                <a:solidFill>
                  <a:schemeClr val="tx1"/>
                </a:solidFill>
              </a:rPr>
              <a:t>improves safety for mobility throughout the home</a:t>
            </a:r>
          </a:p>
          <a:p>
            <a:pPr lvl="1"/>
            <a:r>
              <a:rPr lang="en-US" sz="3100" dirty="0" smtClean="0">
                <a:solidFill>
                  <a:schemeClr val="tx1"/>
                </a:solidFill>
              </a:rPr>
              <a:t>allows us to help others in need</a:t>
            </a:r>
          </a:p>
          <a:p>
            <a:pPr lvl="1"/>
            <a:r>
              <a:rPr lang="en-US" sz="3100" dirty="0" smtClean="0">
                <a:solidFill>
                  <a:schemeClr val="tx1"/>
                </a:solidFill>
              </a:rPr>
              <a:t>reduces stress and anxiety</a:t>
            </a:r>
          </a:p>
          <a:p>
            <a:pPr lvl="1"/>
            <a:r>
              <a:rPr lang="en-US" sz="3100" dirty="0" smtClean="0">
                <a:solidFill>
                  <a:schemeClr val="tx1"/>
                </a:solidFill>
              </a:rPr>
              <a:t>saves money by minimizing the need to purchase misplaced items</a:t>
            </a:r>
          </a:p>
          <a:p>
            <a:pPr lvl="1">
              <a:buNone/>
            </a:pPr>
            <a:endParaRPr lang="en-US" sz="2600" b="1" dirty="0" smtClean="0">
              <a:solidFill>
                <a:schemeClr val="tx1"/>
              </a:solidFill>
            </a:endParaRPr>
          </a:p>
          <a:p>
            <a:pPr lvl="1"/>
            <a:endParaRPr lang="en-US" sz="2600" dirty="0">
              <a:solidFill>
                <a:schemeClr val="tx1"/>
              </a:solidFill>
            </a:endParaRPr>
          </a:p>
          <a:p>
            <a:endParaRPr lang="en-US" dirty="0">
              <a:solidFill>
                <a:schemeClr val="tx1"/>
              </a:solidFill>
            </a:endParaRPr>
          </a:p>
          <a:p>
            <a:pPr>
              <a:buNone/>
            </a:pPr>
            <a:endParaRPr lang="en-US" dirty="0">
              <a:solidFill>
                <a:schemeClr val="tx1"/>
              </a:solidFill>
            </a:endParaRPr>
          </a:p>
        </p:txBody>
      </p:sp>
      <p:pic>
        <p:nvPicPr>
          <p:cNvPr id="6" name="Picture 5" descr="peaceful clean home.jpg"/>
          <p:cNvPicPr>
            <a:picLocks noChangeAspect="1"/>
          </p:cNvPicPr>
          <p:nvPr/>
        </p:nvPicPr>
        <p:blipFill>
          <a:blip r:embed="rId3"/>
          <a:stretch>
            <a:fillRect/>
          </a:stretch>
        </p:blipFill>
        <p:spPr>
          <a:xfrm>
            <a:off x="6886834" y="1779374"/>
            <a:ext cx="2529016" cy="37935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794351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12C565-939B-2A4F-B246-E26F53BF566B}"/>
              </a:ext>
            </a:extLst>
          </p:cNvPr>
          <p:cNvSpPr>
            <a:spLocks noGrp="1"/>
          </p:cNvSpPr>
          <p:nvPr>
            <p:ph type="title"/>
          </p:nvPr>
        </p:nvSpPr>
        <p:spPr>
          <a:xfrm>
            <a:off x="677334" y="609600"/>
            <a:ext cx="8596668" cy="959708"/>
          </a:xfrm>
        </p:spPr>
        <p:txBody>
          <a:bodyPr>
            <a:normAutofit fontScale="90000"/>
          </a:bodyPr>
          <a:lstStyle/>
          <a:p>
            <a:r>
              <a:rPr lang="en-US" dirty="0" smtClean="0">
                <a:latin typeface="Britannic Bold" panose="020B0903060703020204" pitchFamily="34" charset="0"/>
              </a:rPr>
              <a:t>WHAT OBSTACLES PREVENT </a:t>
            </a:r>
            <a:r>
              <a:rPr lang="en-US" dirty="0" smtClean="0">
                <a:latin typeface="Britannic Bold" panose="020B0903060703020204" pitchFamily="34" charset="0"/>
              </a:rPr>
              <a:t>YOU </a:t>
            </a:r>
            <a:br>
              <a:rPr lang="en-US" dirty="0" smtClean="0">
                <a:latin typeface="Britannic Bold" panose="020B0903060703020204" pitchFamily="34" charset="0"/>
              </a:rPr>
            </a:br>
            <a:r>
              <a:rPr lang="en-US" dirty="0" smtClean="0">
                <a:latin typeface="Britannic Bold" panose="020B0903060703020204" pitchFamily="34" charset="0"/>
              </a:rPr>
              <a:t>FROM </a:t>
            </a:r>
            <a:r>
              <a:rPr lang="en-US" dirty="0" smtClean="0">
                <a:latin typeface="Britannic Bold" panose="020B0903060703020204" pitchFamily="34" charset="0"/>
              </a:rPr>
              <a:t>DECLUTTERING YOUR HOME? </a:t>
            </a:r>
            <a:endParaRPr lang="en-US" dirty="0">
              <a:latin typeface="Britannic Bold" panose="020B0903060703020204" pitchFamily="34" charset="0"/>
            </a:endParaRPr>
          </a:p>
        </p:txBody>
      </p:sp>
      <p:sp>
        <p:nvSpPr>
          <p:cNvPr id="5" name="Content Placeholder 4">
            <a:extLst>
              <a:ext uri="{FF2B5EF4-FFF2-40B4-BE49-F238E27FC236}">
                <a16:creationId xmlns="" xmlns:a16="http://schemas.microsoft.com/office/drawing/2014/main" id="{8562270A-857A-4C68-A796-FA7E09B9C2E8}"/>
              </a:ext>
            </a:extLst>
          </p:cNvPr>
          <p:cNvSpPr>
            <a:spLocks noGrp="1"/>
          </p:cNvSpPr>
          <p:nvPr>
            <p:ph sz="half" idx="2"/>
          </p:nvPr>
        </p:nvSpPr>
        <p:spPr>
          <a:xfrm>
            <a:off x="712816" y="1865870"/>
            <a:ext cx="4823011" cy="4819135"/>
          </a:xfrm>
        </p:spPr>
        <p:txBody>
          <a:bodyPr>
            <a:normAutofit fontScale="92500" lnSpcReduction="10000"/>
          </a:bodyPr>
          <a:lstStyle/>
          <a:p>
            <a:pPr lvl="0"/>
            <a:r>
              <a:rPr lang="en-US" sz="2600" dirty="0" smtClean="0"/>
              <a:t>Decreased energy or strength</a:t>
            </a:r>
          </a:p>
          <a:p>
            <a:pPr lvl="0"/>
            <a:r>
              <a:rPr lang="en-US" sz="2600" dirty="0" smtClean="0"/>
              <a:t>Decreased motivation</a:t>
            </a:r>
          </a:p>
          <a:p>
            <a:pPr lvl="0"/>
            <a:r>
              <a:rPr lang="en-US" sz="2600" dirty="0" smtClean="0"/>
              <a:t>Procrastination</a:t>
            </a:r>
          </a:p>
          <a:p>
            <a:r>
              <a:rPr lang="en-US" sz="2600" dirty="0" smtClean="0"/>
              <a:t>Feeling overwhelmed by the amount of stuff</a:t>
            </a:r>
          </a:p>
          <a:p>
            <a:pPr lvl="0"/>
            <a:r>
              <a:rPr lang="en-US" sz="2600" dirty="0" smtClean="0"/>
              <a:t>Decreased mobility</a:t>
            </a:r>
          </a:p>
          <a:p>
            <a:pPr lvl="0"/>
            <a:r>
              <a:rPr lang="en-US" sz="2600" dirty="0" smtClean="0"/>
              <a:t>Decreased knowledge about decluttering and organizing</a:t>
            </a:r>
          </a:p>
          <a:p>
            <a:pPr lvl="0"/>
            <a:r>
              <a:rPr lang="en-US" sz="2600" dirty="0" smtClean="0"/>
              <a:t>No daily or weekly routine for completing household tasks</a:t>
            </a:r>
          </a:p>
          <a:p>
            <a:pPr lvl="0"/>
            <a:r>
              <a:rPr lang="en-US" sz="2600" dirty="0" smtClean="0"/>
              <a:t>Decreased family support</a:t>
            </a:r>
          </a:p>
          <a:p>
            <a:endParaRPr lang="en-US" dirty="0">
              <a:solidFill>
                <a:schemeClr val="accent5">
                  <a:lumMod val="75000"/>
                </a:schemeClr>
              </a:solidFill>
            </a:endParaRPr>
          </a:p>
        </p:txBody>
      </p:sp>
      <p:pic>
        <p:nvPicPr>
          <p:cNvPr id="10" name="Picture 9" descr="Procrastination image.jpg"/>
          <p:cNvPicPr>
            <a:picLocks noChangeAspect="1"/>
          </p:cNvPicPr>
          <p:nvPr/>
        </p:nvPicPr>
        <p:blipFill>
          <a:blip r:embed="rId3"/>
          <a:stretch>
            <a:fillRect/>
          </a:stretch>
        </p:blipFill>
        <p:spPr>
          <a:xfrm>
            <a:off x="5675871" y="2455597"/>
            <a:ext cx="3880325" cy="2635387"/>
          </a:xfrm>
          <a:prstGeom prst="rect">
            <a:avLst/>
          </a:prstGeom>
        </p:spPr>
      </p:pic>
    </p:spTree>
    <p:extLst>
      <p:ext uri="{BB962C8B-B14F-4D97-AF65-F5344CB8AC3E}">
        <p14:creationId xmlns="" xmlns:p14="http://schemas.microsoft.com/office/powerpoint/2010/main" val="256672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4E4D60-AD13-FF44-BCD2-FA680DD5FA11}"/>
              </a:ext>
            </a:extLst>
          </p:cNvPr>
          <p:cNvSpPr>
            <a:spLocks noGrp="1"/>
          </p:cNvSpPr>
          <p:nvPr>
            <p:ph type="title"/>
          </p:nvPr>
        </p:nvSpPr>
        <p:spPr>
          <a:xfrm>
            <a:off x="479626" y="535459"/>
            <a:ext cx="8596668" cy="675503"/>
          </a:xfrm>
        </p:spPr>
        <p:txBody>
          <a:bodyPr/>
          <a:lstStyle/>
          <a:p>
            <a:r>
              <a:rPr lang="en-US" dirty="0" smtClean="0">
                <a:latin typeface="Britannic Bold" panose="020B0903060703020204" pitchFamily="34" charset="0"/>
              </a:rPr>
              <a:t>SIX COMMON TYPES OF CLUTTER </a:t>
            </a:r>
            <a:endParaRPr lang="en-US" dirty="0">
              <a:latin typeface="Britannic Bold" panose="020B0903060703020204" pitchFamily="34" charset="0"/>
            </a:endParaRPr>
          </a:p>
        </p:txBody>
      </p:sp>
      <p:sp>
        <p:nvSpPr>
          <p:cNvPr id="5" name="Content Placeholder 4">
            <a:extLst>
              <a:ext uri="{FF2B5EF4-FFF2-40B4-BE49-F238E27FC236}">
                <a16:creationId xmlns="" xmlns:a16="http://schemas.microsoft.com/office/drawing/2014/main" id="{85E10CD4-DA78-46B1-AAF8-8DB4F5F0B8BC}"/>
              </a:ext>
            </a:extLst>
          </p:cNvPr>
          <p:cNvSpPr>
            <a:spLocks noGrp="1"/>
          </p:cNvSpPr>
          <p:nvPr>
            <p:ph sz="half" idx="2"/>
          </p:nvPr>
        </p:nvSpPr>
        <p:spPr>
          <a:xfrm>
            <a:off x="478034" y="1359243"/>
            <a:ext cx="9469155" cy="5239265"/>
          </a:xfrm>
        </p:spPr>
        <p:txBody>
          <a:bodyPr>
            <a:normAutofit fontScale="25000" lnSpcReduction="20000"/>
          </a:bodyPr>
          <a:lstStyle/>
          <a:p>
            <a:r>
              <a:rPr lang="en-US" sz="9600" b="1" u="sng" dirty="0" smtClean="0"/>
              <a:t>Clutter without a designated space</a:t>
            </a:r>
            <a:r>
              <a:rPr lang="en-US" sz="9600" dirty="0" smtClean="0"/>
              <a:t> - A pile of mail on a table, groceries on the dining room table, multiple remote controls on the sofa.</a:t>
            </a:r>
          </a:p>
          <a:p>
            <a:pPr lvl="0"/>
            <a:r>
              <a:rPr lang="en-US" sz="9600" b="1" u="sng" dirty="0" smtClean="0"/>
              <a:t>Trash masquerading as clutter</a:t>
            </a:r>
            <a:r>
              <a:rPr lang="en-US" sz="9600" b="1" dirty="0" smtClean="0"/>
              <a:t> </a:t>
            </a:r>
            <a:r>
              <a:rPr lang="en-US" sz="9600" dirty="0" smtClean="0"/>
              <a:t>- Expired food, broken items that you have not fixed in months, old newspapers, and empty bottles.</a:t>
            </a:r>
          </a:p>
          <a:p>
            <a:pPr lvl="0"/>
            <a:r>
              <a:rPr lang="en-US" sz="9600" b="1" u="sng" dirty="0" smtClean="0"/>
              <a:t>Bargain clutter</a:t>
            </a:r>
            <a:r>
              <a:rPr lang="en-US" sz="9600" b="1" dirty="0" smtClean="0"/>
              <a:t> </a:t>
            </a:r>
            <a:r>
              <a:rPr lang="en-US" sz="9600" dirty="0" smtClean="0"/>
              <a:t>- Items that you bought because they were on sale that you do not really need.  Also, items that you accept from someone, because it was free, but you really don’t need it.</a:t>
            </a:r>
          </a:p>
          <a:p>
            <a:pPr lvl="0"/>
            <a:r>
              <a:rPr lang="en-US" sz="9600" b="1" u="sng" dirty="0" smtClean="0"/>
              <a:t>Abundance clutter</a:t>
            </a:r>
            <a:r>
              <a:rPr lang="en-US" sz="9600" b="1" dirty="0" smtClean="0"/>
              <a:t> </a:t>
            </a:r>
            <a:r>
              <a:rPr lang="en-US" sz="9600" dirty="0" smtClean="0"/>
              <a:t>- Having too many items that you need: four jars of expired spaghetti sauce in your pantry. Clothes that still have tags on them 12 months after you purchased them. </a:t>
            </a:r>
          </a:p>
          <a:p>
            <a:r>
              <a:rPr lang="en-US" sz="9600" b="1" u="sng" dirty="0" smtClean="0"/>
              <a:t>Aspirational clutter</a:t>
            </a:r>
            <a:r>
              <a:rPr lang="en-US" sz="9600" b="1" dirty="0" smtClean="0"/>
              <a:t> </a:t>
            </a:r>
            <a:r>
              <a:rPr lang="en-US" sz="9600" dirty="0" smtClean="0"/>
              <a:t>- Items that you bought to pursue a hobby or learn something new, but you do not use it.  You bought a George Foreman Grill to cook healthier meals for your family, but you stop using it after the first week.</a:t>
            </a:r>
          </a:p>
          <a:p>
            <a:endParaRPr lang="en-US" dirty="0">
              <a:solidFill>
                <a:schemeClr val="accent5">
                  <a:lumMod val="75000"/>
                </a:schemeClr>
              </a:solidFill>
            </a:endParaRPr>
          </a:p>
          <a:p>
            <a:pPr marL="0" indent="0">
              <a:buNone/>
            </a:pPr>
            <a:endParaRPr lang="en-US" dirty="0"/>
          </a:p>
        </p:txBody>
      </p:sp>
    </p:spTree>
    <p:extLst>
      <p:ext uri="{BB962C8B-B14F-4D97-AF65-F5344CB8AC3E}">
        <p14:creationId xmlns="" xmlns:p14="http://schemas.microsoft.com/office/powerpoint/2010/main" val="138284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7965C7-E932-4D4A-BB9A-39DE8E758BDA}"/>
              </a:ext>
            </a:extLst>
          </p:cNvPr>
          <p:cNvSpPr>
            <a:spLocks noGrp="1"/>
          </p:cNvSpPr>
          <p:nvPr>
            <p:ph type="title"/>
          </p:nvPr>
        </p:nvSpPr>
        <p:spPr>
          <a:xfrm>
            <a:off x="677334" y="609600"/>
            <a:ext cx="8596668" cy="774357"/>
          </a:xfrm>
        </p:spPr>
        <p:txBody>
          <a:bodyPr/>
          <a:lstStyle/>
          <a:p>
            <a:r>
              <a:rPr lang="en-US" b="1" dirty="0" smtClean="0">
                <a:latin typeface="Britannic Bold" panose="020B0903060703020204" pitchFamily="34" charset="77"/>
              </a:rPr>
              <a:t>HOW TO DECLUTTER </a:t>
            </a:r>
            <a:endParaRPr lang="en-US" b="1" dirty="0">
              <a:latin typeface="Britannic Bold" panose="020B0903060703020204" pitchFamily="34" charset="77"/>
            </a:endParaRPr>
          </a:p>
        </p:txBody>
      </p:sp>
      <p:sp>
        <p:nvSpPr>
          <p:cNvPr id="3" name="Content Placeholder 2">
            <a:extLst>
              <a:ext uri="{FF2B5EF4-FFF2-40B4-BE49-F238E27FC236}">
                <a16:creationId xmlns="" xmlns:a16="http://schemas.microsoft.com/office/drawing/2014/main" id="{36392259-0297-764D-8DED-0B4ADFA32C27}"/>
              </a:ext>
            </a:extLst>
          </p:cNvPr>
          <p:cNvSpPr>
            <a:spLocks noGrp="1"/>
          </p:cNvSpPr>
          <p:nvPr>
            <p:ph sz="half" idx="1"/>
          </p:nvPr>
        </p:nvSpPr>
        <p:spPr>
          <a:xfrm>
            <a:off x="748418" y="1604673"/>
            <a:ext cx="6801559" cy="4363501"/>
          </a:xfrm>
        </p:spPr>
        <p:txBody>
          <a:bodyPr>
            <a:noAutofit/>
          </a:bodyPr>
          <a:lstStyle/>
          <a:p>
            <a:pPr>
              <a:buNone/>
            </a:pPr>
            <a:r>
              <a:rPr lang="en-US" sz="2400" dirty="0" smtClean="0">
                <a:latin typeface="Britannic Bold" panose="020B0903060703020204" pitchFamily="34" charset="77"/>
              </a:rPr>
              <a:t>THE 3 BOX METHOD FOR DECLUTTERING</a:t>
            </a:r>
          </a:p>
          <a:p>
            <a:pPr>
              <a:buNone/>
            </a:pPr>
            <a:r>
              <a:rPr lang="en-US" sz="2400" dirty="0" smtClean="0">
                <a:latin typeface="Britannic Bold" panose="020B0903060703020204" pitchFamily="34" charset="77"/>
              </a:rPr>
              <a:t>Use three boxes, bags or bins to identify:</a:t>
            </a:r>
            <a:endParaRPr lang="en-US" sz="2400" dirty="0">
              <a:latin typeface="Britannic Bold" panose="020B0903060703020204" pitchFamily="34" charset="77"/>
            </a:endParaRPr>
          </a:p>
          <a:p>
            <a:r>
              <a:rPr lang="en-US" sz="2400" dirty="0" smtClean="0">
                <a:latin typeface="Britannic Bold" panose="020B0903060703020204" pitchFamily="34" charset="77"/>
              </a:rPr>
              <a:t>Items to Keep</a:t>
            </a:r>
            <a:endParaRPr lang="en-US" sz="2400" dirty="0">
              <a:latin typeface="Britannic Bold" panose="020B0903060703020204" pitchFamily="34" charset="77"/>
            </a:endParaRPr>
          </a:p>
          <a:p>
            <a:r>
              <a:rPr lang="en-US" sz="2400" dirty="0" smtClean="0">
                <a:latin typeface="Britannic Bold" panose="020B0903060703020204" pitchFamily="34" charset="77"/>
              </a:rPr>
              <a:t>Items to Donate</a:t>
            </a:r>
            <a:endParaRPr lang="en-US" sz="2400" dirty="0">
              <a:latin typeface="Britannic Bold" panose="020B0903060703020204" pitchFamily="34" charset="77"/>
            </a:endParaRPr>
          </a:p>
          <a:p>
            <a:r>
              <a:rPr lang="en-US" sz="2400" dirty="0" smtClean="0">
                <a:latin typeface="Britannic Bold" panose="020B0903060703020204" pitchFamily="34" charset="77"/>
              </a:rPr>
              <a:t>Items to Trash</a:t>
            </a:r>
            <a:endParaRPr lang="en-US" sz="2400" dirty="0">
              <a:latin typeface="Britannic Bold" panose="020B0903060703020204" pitchFamily="34" charset="77"/>
            </a:endParaRPr>
          </a:p>
          <a:p>
            <a:endParaRPr lang="en-US" sz="1900" b="1" dirty="0">
              <a:latin typeface="Britannic Bold" panose="020B0903060703020204" pitchFamily="34" charset="77"/>
            </a:endParaRPr>
          </a:p>
        </p:txBody>
      </p:sp>
      <p:pic>
        <p:nvPicPr>
          <p:cNvPr id="7" name="Picture 6" descr="decluttering - boxes.jpg"/>
          <p:cNvPicPr>
            <a:picLocks noChangeAspect="1"/>
          </p:cNvPicPr>
          <p:nvPr/>
        </p:nvPicPr>
        <p:blipFill>
          <a:blip r:embed="rId3"/>
          <a:srcRect l="11376" t="12176" r="-78" b="13"/>
          <a:stretch>
            <a:fillRect/>
          </a:stretch>
        </p:blipFill>
        <p:spPr>
          <a:xfrm>
            <a:off x="3781168" y="2743201"/>
            <a:ext cx="4670854" cy="3134160"/>
          </a:xfrm>
          <a:prstGeom prst="rect">
            <a:avLst/>
          </a:prstGeom>
        </p:spPr>
      </p:pic>
    </p:spTree>
    <p:extLst>
      <p:ext uri="{BB962C8B-B14F-4D97-AF65-F5344CB8AC3E}">
        <p14:creationId xmlns="" xmlns:p14="http://schemas.microsoft.com/office/powerpoint/2010/main" val="16564137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1211</Words>
  <Application>Microsoft Office PowerPoint</Application>
  <PresentationFormat>Custom</PresentationFormat>
  <Paragraphs>219</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TERRIFIC, Inc.</vt:lpstr>
      <vt:lpstr>DECLUTTERING TO SUPPORT YOUR COMMUNITY</vt:lpstr>
      <vt:lpstr>JOIN US ON TUESDAY MORNINGS AT 10 A.M. </vt:lpstr>
      <vt:lpstr>SUPPORT YOUR COMMUNITY  BY DECLUTTERING YOUR HOME  </vt:lpstr>
      <vt:lpstr>DEFINITIONS </vt:lpstr>
      <vt:lpstr>WHY IS DECLUTTERING IMPORTANT?</vt:lpstr>
      <vt:lpstr>WHAT OBSTACLES PREVENT YOU  FROM DECLUTTERING YOUR HOME? </vt:lpstr>
      <vt:lpstr>SIX COMMON TYPES OF CLUTTER </vt:lpstr>
      <vt:lpstr>HOW TO DECLUTTER </vt:lpstr>
      <vt:lpstr>QUESTIONS T0 ASK YOURSELF WHEN DECLUTTERING</vt:lpstr>
      <vt:lpstr>Slide 11</vt:lpstr>
      <vt:lpstr>DONATION GUIDELINES</vt:lpstr>
      <vt:lpstr>GOODWILL’S ACCEPTABLE DONATIONS LIST</vt:lpstr>
      <vt:lpstr>GOODWILL’S UNACCEPTABLE DONATION LIST</vt:lpstr>
      <vt:lpstr>DONATIONS TO CONSIDER FOR SHELTERS</vt:lpstr>
      <vt:lpstr>PLACES TO DONATE AND RECYCLE</vt:lpstr>
      <vt:lpstr>JOIN US ON TUESDAY MORNINGS AT 10 a.m. </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TERRIFIC, Inc.</dc:title>
  <dc:creator>Davette Rucker</dc:creator>
  <cp:lastModifiedBy>drucker</cp:lastModifiedBy>
  <cp:revision>200</cp:revision>
  <dcterms:created xsi:type="dcterms:W3CDTF">2020-07-30T03:52:11Z</dcterms:created>
  <dcterms:modified xsi:type="dcterms:W3CDTF">2021-05-21T05:00:45Z</dcterms:modified>
</cp:coreProperties>
</file>